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36" r:id="rId3"/>
    <p:sldId id="341" r:id="rId4"/>
    <p:sldId id="347" r:id="rId5"/>
    <p:sldId id="348" r:id="rId6"/>
    <p:sldId id="337" r:id="rId7"/>
    <p:sldId id="338" r:id="rId8"/>
    <p:sldId id="283" r:id="rId9"/>
    <p:sldId id="291" r:id="rId10"/>
    <p:sldId id="342" r:id="rId11"/>
    <p:sldId id="339" r:id="rId12"/>
    <p:sldId id="343" r:id="rId13"/>
    <p:sldId id="349" r:id="rId14"/>
    <p:sldId id="340" r:id="rId15"/>
    <p:sldId id="345" r:id="rId16"/>
    <p:sldId id="34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075ACE1-3124-4695-B92D-F9C833A7B249}">
          <p14:sldIdLst>
            <p14:sldId id="256"/>
            <p14:sldId id="336"/>
            <p14:sldId id="341"/>
            <p14:sldId id="347"/>
            <p14:sldId id="348"/>
          </p14:sldIdLst>
        </p14:section>
        <p14:section name="Past" id="{92AB08A8-062D-478F-BBE8-5FE35E818B59}">
          <p14:sldIdLst>
            <p14:sldId id="337"/>
            <p14:sldId id="338"/>
          </p14:sldIdLst>
        </p14:section>
        <p14:section name="Present" id="{269C47D1-9980-48B1-B05A-C5EB0C47C037}">
          <p14:sldIdLst>
            <p14:sldId id="283"/>
            <p14:sldId id="291"/>
            <p14:sldId id="342"/>
          </p14:sldIdLst>
        </p14:section>
        <p14:section name="Future" id="{54082612-56C0-4FB0-B463-4C32A09CF793}">
          <p14:sldIdLst>
            <p14:sldId id="339"/>
            <p14:sldId id="343"/>
            <p14:sldId id="349"/>
            <p14:sldId id="340"/>
            <p14:sldId id="345"/>
            <p14:sldId id="346"/>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em" initials="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D7E"/>
    <a:srgbClr val="F068A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4" autoAdjust="0"/>
    <p:restoredTop sz="85996" autoAdjust="0"/>
  </p:normalViewPr>
  <p:slideViewPr>
    <p:cSldViewPr snapToGrid="0">
      <p:cViewPr>
        <p:scale>
          <a:sx n="83" d="100"/>
          <a:sy n="83" d="100"/>
        </p:scale>
        <p:origin x="-108" y="-510"/>
      </p:cViewPr>
      <p:guideLst>
        <p:guide orient="horz" pos="2160"/>
        <p:guide pos="3840"/>
      </p:guideLst>
    </p:cSldViewPr>
  </p:slideViewPr>
  <p:notesTextViewPr>
    <p:cViewPr>
      <p:scale>
        <a:sx n="1" d="1"/>
        <a:sy n="1" d="1"/>
      </p:scale>
      <p:origin x="0" y="0"/>
    </p:cViewPr>
  </p:notesTextViewPr>
  <p:sorterViewPr>
    <p:cViewPr>
      <p:scale>
        <a:sx n="33" d="100"/>
        <a:sy n="33" d="100"/>
      </p:scale>
      <p:origin x="0" y="-2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51"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providerId="Windows Live" clId="Web-{0282DF27-DA11-464F-825C-D8E644CD19A3}"/>
    <pc:docChg chg="modSld">
      <pc:chgData name="Guest" userId="" providerId="Windows Live" clId="Web-{0282DF27-DA11-464F-825C-D8E644CD19A3}" dt="2017-12-10T23:15:51.325" v="473"/>
      <pc:docMkLst>
        <pc:docMk/>
      </pc:docMkLst>
      <pc:sldChg chg="addSp modSp">
        <pc:chgData name="Guest" userId="" providerId="Windows Live" clId="Web-{0282DF27-DA11-464F-825C-D8E644CD19A3}" dt="2017-12-10T22:47:09.276" v="25"/>
        <pc:sldMkLst>
          <pc:docMk/>
          <pc:sldMk cId="1888540921" sldId="282"/>
        </pc:sldMkLst>
        <pc:spChg chg="mod">
          <ac:chgData name="Guest" userId="" providerId="Windows Live" clId="Web-{0282DF27-DA11-464F-825C-D8E644CD19A3}" dt="2017-12-10T22:46:04.558" v="2"/>
          <ac:spMkLst>
            <pc:docMk/>
            <pc:sldMk cId="1888540921" sldId="282"/>
            <ac:spMk id="2" creationId="{00000000-0000-0000-0000-000000000000}"/>
          </ac:spMkLst>
        </pc:spChg>
        <pc:spChg chg="mod">
          <ac:chgData name="Guest" userId="" providerId="Windows Live" clId="Web-{0282DF27-DA11-464F-825C-D8E644CD19A3}" dt="2017-12-10T22:46:41.183" v="15"/>
          <ac:spMkLst>
            <pc:docMk/>
            <pc:sldMk cId="1888540921" sldId="282"/>
            <ac:spMk id="7" creationId="{51C4777F-6D4C-4192-96AD-7DD86A98FB32}"/>
          </ac:spMkLst>
        </pc:spChg>
        <pc:spChg chg="add mod">
          <ac:chgData name="Guest" userId="" providerId="Windows Live" clId="Web-{0282DF27-DA11-464F-825C-D8E644CD19A3}" dt="2017-12-10T22:47:09.276" v="25"/>
          <ac:spMkLst>
            <pc:docMk/>
            <pc:sldMk cId="1888540921" sldId="282"/>
            <ac:spMk id="10" creationId="{980222E8-8FE7-4CA3-933E-BE5641338FC8}"/>
          </ac:spMkLst>
        </pc:spChg>
        <pc:picChg chg="add mod">
          <ac:chgData name="Guest" userId="" providerId="Windows Live" clId="Web-{0282DF27-DA11-464F-825C-D8E644CD19A3}" dt="2017-12-10T22:46:47.620" v="18"/>
          <ac:picMkLst>
            <pc:docMk/>
            <pc:sldMk cId="1888540921" sldId="282"/>
            <ac:picMk id="4" creationId="{0ACEC7F6-0981-4F6D-9DBA-737F3DC54F89}"/>
          </ac:picMkLst>
        </pc:picChg>
      </pc:sldChg>
      <pc:sldChg chg="addSp modSp modNotes">
        <pc:chgData name="Guest" userId="" providerId="Windows Live" clId="Web-{0282DF27-DA11-464F-825C-D8E644CD19A3}" dt="2017-12-10T23:14:28.981" v="471"/>
        <pc:sldMkLst>
          <pc:docMk/>
          <pc:sldMk cId="2992725541" sldId="283"/>
        </pc:sldMkLst>
        <pc:spChg chg="add mod">
          <ac:chgData name="Guest" userId="" providerId="Windows Live" clId="Web-{0282DF27-DA11-464F-825C-D8E644CD19A3}" dt="2017-12-10T23:08:05.477" v="326"/>
          <ac:spMkLst>
            <pc:docMk/>
            <pc:sldMk cId="2992725541" sldId="283"/>
            <ac:spMk id="4" creationId="{A46C8A83-DADF-4494-A139-B5EF3D79E2DB}"/>
          </ac:spMkLst>
        </pc:spChg>
        <pc:spChg chg="add mod">
          <ac:chgData name="Guest" userId="" providerId="Windows Live" clId="Web-{0282DF27-DA11-464F-825C-D8E644CD19A3}" dt="2017-12-10T23:11:20.652" v="411"/>
          <ac:spMkLst>
            <pc:docMk/>
            <pc:sldMk cId="2992725541" sldId="283"/>
            <ac:spMk id="5" creationId="{1332111A-F758-4149-8028-EC0389E12D66}"/>
          </ac:spMkLst>
        </pc:spChg>
        <pc:spChg chg="add mod">
          <ac:chgData name="Guest" userId="" providerId="Windows Live" clId="Web-{0282DF27-DA11-464F-825C-D8E644CD19A3}" dt="2017-12-10T23:11:20.652" v="410"/>
          <ac:spMkLst>
            <pc:docMk/>
            <pc:sldMk cId="2992725541" sldId="283"/>
            <ac:spMk id="6" creationId="{8D597DD9-11D0-410E-9BF2-BEA9EEE5F9EB}"/>
          </ac:spMkLst>
        </pc:spChg>
        <pc:spChg chg="add mod">
          <ac:chgData name="Guest" userId="" providerId="Windows Live" clId="Web-{0282DF27-DA11-464F-825C-D8E644CD19A3}" dt="2017-12-10T23:11:20.652" v="409"/>
          <ac:spMkLst>
            <pc:docMk/>
            <pc:sldMk cId="2992725541" sldId="283"/>
            <ac:spMk id="7" creationId="{DC265C67-E334-47C3-8C25-C54227D1BD3A}"/>
          </ac:spMkLst>
        </pc:spChg>
        <pc:spChg chg="add mod">
          <ac:chgData name="Guest" userId="" providerId="Windows Live" clId="Web-{0282DF27-DA11-464F-825C-D8E644CD19A3}" dt="2017-12-10T23:12:00.745" v="422"/>
          <ac:spMkLst>
            <pc:docMk/>
            <pc:sldMk cId="2992725541" sldId="283"/>
            <ac:spMk id="8" creationId="{46839E17-A6A3-4FB1-A30B-3BB5971CC4FA}"/>
          </ac:spMkLst>
        </pc:spChg>
      </pc:sldChg>
      <pc:sldChg chg="modNotes">
        <pc:chgData name="Guest" userId="" providerId="Windows Live" clId="Web-{0282DF27-DA11-464F-825C-D8E644CD19A3}" dt="2017-12-10T23:15:51.325" v="473"/>
        <pc:sldMkLst>
          <pc:docMk/>
          <pc:sldMk cId="3445223071" sldId="284"/>
        </pc:sldMkLst>
      </pc:sldChg>
      <pc:sldChg chg="addSp modSp">
        <pc:chgData name="Guest" userId="" providerId="Windows Live" clId="Web-{0282DF27-DA11-464F-825C-D8E644CD19A3}" dt="2017-12-10T22:54:29.383" v="280"/>
        <pc:sldMkLst>
          <pc:docMk/>
          <pc:sldMk cId="1164571355" sldId="286"/>
        </pc:sldMkLst>
        <pc:picChg chg="add mod">
          <ac:chgData name="Guest" userId="" providerId="Windows Live" clId="Web-{0282DF27-DA11-464F-825C-D8E644CD19A3}" dt="2017-12-10T22:54:29.383" v="280"/>
          <ac:picMkLst>
            <pc:docMk/>
            <pc:sldMk cId="1164571355" sldId="286"/>
            <ac:picMk id="4" creationId="{EA5F523D-A73B-4C0B-A733-D05009749216}"/>
          </ac:picMkLst>
        </pc:picChg>
      </pc:sldChg>
    </pc:docChg>
  </pc:docChgLst>
  <pc:docChgLst>
    <pc:chgData name="Guest" providerId="Windows Live" clId="Web-{41D7B310-788D-4F1B-811A-7A64BAB3F62F}"/>
    <pc:docChg chg="modSld">
      <pc:chgData name="Guest" userId="" providerId="Windows Live" clId="Web-{41D7B310-788D-4F1B-811A-7A64BAB3F62F}" dt="2017-12-10T21:27:25.245" v="34"/>
      <pc:docMkLst>
        <pc:docMk/>
      </pc:docMkLst>
      <pc:sldChg chg="addSp modSp modNotes">
        <pc:chgData name="Guest" userId="" providerId="Windows Live" clId="Web-{41D7B310-788D-4F1B-811A-7A64BAB3F62F}" dt="2017-12-10T21:27:25.245" v="33"/>
        <pc:sldMkLst>
          <pc:docMk/>
          <pc:sldMk cId="1888540921" sldId="282"/>
        </pc:sldMkLst>
        <pc:spChg chg="add mod">
          <ac:chgData name="Guest" userId="" providerId="Windows Live" clId="Web-{41D7B310-788D-4F1B-811A-7A64BAB3F62F}" dt="2017-12-10T21:27:25.245" v="33"/>
          <ac:spMkLst>
            <pc:docMk/>
            <pc:sldMk cId="1888540921" sldId="282"/>
            <ac:spMk id="7" creationId="{51C4777F-6D4C-4192-96AD-7DD86A98FB32}"/>
          </ac:spMkLst>
        </pc:spChg>
        <pc:picChg chg="add mod">
          <ac:chgData name="Guest" userId="" providerId="Windows Live" clId="Web-{41D7B310-788D-4F1B-811A-7A64BAB3F62F}" dt="2017-12-10T21:26:53.245" v="22"/>
          <ac:picMkLst>
            <pc:docMk/>
            <pc:sldMk cId="1888540921" sldId="282"/>
            <ac:picMk id="3" creationId="{3E7B54B7-D2C3-4B74-B561-552C9FD2B0C1}"/>
          </ac:picMkLst>
        </pc:picChg>
      </pc:sldChg>
    </pc:docChg>
  </pc:docChgLst>
  <pc:docChgLst>
    <pc:chgData name="Guest" providerId="Windows Live" clId="Web-{A88BF17D-5E91-4837-9F8B-7376D6465B52}"/>
    <pc:docChg chg="modSld">
      <pc:chgData name="Guest" userId="" providerId="Windows Live" clId="Web-{A88BF17D-5E91-4837-9F8B-7376D6465B52}" dt="2017-12-10T18:52:35.866" v="60"/>
      <pc:docMkLst>
        <pc:docMk/>
      </pc:docMkLst>
      <pc:sldChg chg="addSp delSp modSp">
        <pc:chgData name="Guest" userId="" providerId="Windows Live" clId="Web-{A88BF17D-5E91-4837-9F8B-7376D6465B52}" dt="2017-12-10T18:52:32.866" v="58"/>
        <pc:sldMkLst>
          <pc:docMk/>
          <pc:sldMk cId="1888540921" sldId="282"/>
        </pc:sldMkLst>
        <pc:spChg chg="mod">
          <ac:chgData name="Guest" userId="" providerId="Windows Live" clId="Web-{A88BF17D-5E91-4837-9F8B-7376D6465B52}" dt="2017-12-10T18:49:28.696" v="25"/>
          <ac:spMkLst>
            <pc:docMk/>
            <pc:sldMk cId="1888540921" sldId="282"/>
            <ac:spMk id="2" creationId="{00000000-0000-0000-0000-000000000000}"/>
          </ac:spMkLst>
        </pc:spChg>
        <pc:spChg chg="add del mod">
          <ac:chgData name="Guest" userId="" providerId="Windows Live" clId="Web-{A88BF17D-5E91-4837-9F8B-7376D6465B52}" dt="2017-12-10T18:49:02.993" v="16"/>
          <ac:spMkLst>
            <pc:docMk/>
            <pc:sldMk cId="1888540921" sldId="282"/>
            <ac:spMk id="4" creationId="{6786AA31-9833-47F9-B732-BDBD035D22C0}"/>
          </ac:spMkLst>
        </pc:spChg>
        <pc:spChg chg="add del mod">
          <ac:chgData name="Guest" userId="" providerId="Windows Live" clId="Web-{A88BF17D-5E91-4837-9F8B-7376D6465B52}" dt="2017-12-10T18:50:55.008" v="34"/>
          <ac:spMkLst>
            <pc:docMk/>
            <pc:sldMk cId="1888540921" sldId="282"/>
            <ac:spMk id="7" creationId="{177A9680-B644-46BD-B5EE-6642BBE9AE36}"/>
          </ac:spMkLst>
        </pc:spChg>
        <pc:spChg chg="add mod">
          <ac:chgData name="Guest" userId="" providerId="Windows Live" clId="Web-{A88BF17D-5E91-4837-9F8B-7376D6465B52}" dt="2017-12-10T18:52:32.866" v="58"/>
          <ac:spMkLst>
            <pc:docMk/>
            <pc:sldMk cId="1888540921" sldId="282"/>
            <ac:spMk id="9" creationId="{085B9952-F4FF-49FC-A29E-3424B50AC6C4}"/>
          </ac:spMkLst>
        </pc:spChg>
        <pc:picChg chg="add mod">
          <ac:chgData name="Guest" userId="" providerId="Windows Live" clId="Web-{A88BF17D-5E91-4837-9F8B-7376D6465B52}" dt="2017-12-10T18:50:30.258" v="28"/>
          <ac:picMkLst>
            <pc:docMk/>
            <pc:sldMk cId="1888540921" sldId="282"/>
            <ac:picMk id="5" creationId="{E6CFDD99-AC33-4441-8D40-51B24B8121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CFFF3-2CE5-4F67-A6F0-68B7CF57C86F}" type="datetimeFigureOut">
              <a:rPr lang="en-CA" smtClean="0"/>
              <a:t>03/04/2018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A9622-2538-465D-8CB8-1A6631E17F94}" type="slidenum">
              <a:rPr lang="en-CA" smtClean="0"/>
              <a:t>‹#›</a:t>
            </a:fld>
            <a:endParaRPr lang="en-CA"/>
          </a:p>
        </p:txBody>
      </p:sp>
    </p:spTree>
    <p:extLst>
      <p:ext uri="{BB962C8B-B14F-4D97-AF65-F5344CB8AC3E}">
        <p14:creationId xmlns:p14="http://schemas.microsoft.com/office/powerpoint/2010/main" val="223217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Thought_experiment" TargetMode="External"/><Relationship Id="rId3" Type="http://schemas.openxmlformats.org/officeDocument/2006/relationships/hyperlink" Target="https://en.wikipedia.org/wiki/Andy_Clark" TargetMode="External"/><Relationship Id="rId7" Type="http://schemas.openxmlformats.org/officeDocument/2006/relationships/hyperlink" Target="https://en.wikipedia.org/wiki/Internalism_and_Externalism#Semantic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Extended_cognition" TargetMode="External"/><Relationship Id="rId5" Type="http://schemas.openxmlformats.org/officeDocument/2006/relationships/hyperlink" Target="https://en.wikipedia.org/wiki/The_Extended_Mind#cite_note-1" TargetMode="External"/><Relationship Id="rId4" Type="http://schemas.openxmlformats.org/officeDocument/2006/relationships/hyperlink" Target="https://en.wikipedia.org/wiki/David_Chalmers" TargetMode="External"/><Relationship Id="rId9" Type="http://schemas.openxmlformats.org/officeDocument/2006/relationships/hyperlink" Target="https://en.wikipedia.org/wiki/Alzheimer's_disea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Tx/>
              <a:buSzPts val="1800"/>
              <a:buFontTx/>
              <a:buNone/>
              <a:tabLst/>
              <a:defRPr/>
            </a:pPr>
            <a:endParaRPr lang="en-GB" b="0" baseline="0" dirty="0" smtClean="0">
              <a:solidFill>
                <a:schemeClr val="tx1"/>
              </a:solidFill>
            </a:endParaRPr>
          </a:p>
        </p:txBody>
      </p:sp>
      <p:sp>
        <p:nvSpPr>
          <p:cNvPr id="4" name="Slide Number Placeholder 3"/>
          <p:cNvSpPr>
            <a:spLocks noGrp="1"/>
          </p:cNvSpPr>
          <p:nvPr>
            <p:ph type="sldNum" sz="quarter" idx="10"/>
          </p:nvPr>
        </p:nvSpPr>
        <p:spPr/>
        <p:txBody>
          <a:bodyPr/>
          <a:lstStyle/>
          <a:p>
            <a:fld id="{6AAA9622-2538-465D-8CB8-1A6631E17F94}" type="slidenum">
              <a:rPr lang="en-CA" smtClean="0"/>
              <a:t>1</a:t>
            </a:fld>
            <a:endParaRPr lang="en-CA"/>
          </a:p>
        </p:txBody>
      </p:sp>
    </p:spTree>
    <p:extLst>
      <p:ext uri="{BB962C8B-B14F-4D97-AF65-F5344CB8AC3E}">
        <p14:creationId xmlns:p14="http://schemas.microsoft.com/office/powerpoint/2010/main" val="43206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mind exists</a:t>
            </a:r>
            <a:r>
              <a:rPr lang="en-US" sz="1200" b="0" i="0" kern="1200" baseline="0" dirty="0" smtClean="0">
                <a:solidFill>
                  <a:schemeClr val="tx1"/>
                </a:solidFill>
                <a:effectLst/>
                <a:latin typeface="+mn-lt"/>
                <a:ea typeface="+mn-ea"/>
                <a:cs typeface="+mn-cs"/>
              </a:rPr>
              <a:t> outside the confines of the skull. </a:t>
            </a:r>
            <a:r>
              <a:rPr lang="en-US" sz="1200" b="0" i="0" kern="1200" dirty="0" smtClean="0">
                <a:solidFill>
                  <a:schemeClr val="tx1"/>
                </a:solidFill>
                <a:effectLst/>
                <a:latin typeface="+mn-lt"/>
                <a:ea typeface="+mn-ea"/>
                <a:cs typeface="+mn-cs"/>
              </a:rPr>
              <a:t>by </a:t>
            </a:r>
            <a:r>
              <a:rPr lang="en-US" sz="1200" b="0" i="0" u="none" strike="noStrike" kern="1200" dirty="0" smtClean="0">
                <a:solidFill>
                  <a:schemeClr val="tx1"/>
                </a:solidFill>
                <a:effectLst/>
                <a:latin typeface="+mn-lt"/>
                <a:ea typeface="+mn-ea"/>
                <a:cs typeface="+mn-cs"/>
                <a:hlinkClick r:id="rId3" tooltip="Andy Clark"/>
              </a:rPr>
              <a:t>Andy Clark</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tooltip="David Chalmers"/>
              </a:rPr>
              <a:t>David Chalmers</a:t>
            </a:r>
            <a:r>
              <a:rPr lang="en-US" sz="1200" b="0" i="0" kern="1200" dirty="0" smtClean="0">
                <a:solidFill>
                  <a:schemeClr val="tx1"/>
                </a:solidFill>
                <a:effectLst/>
                <a:latin typeface="+mn-lt"/>
                <a:ea typeface="+mn-ea"/>
                <a:cs typeface="+mn-cs"/>
              </a:rPr>
              <a:t> (1998)</a:t>
            </a:r>
            <a:r>
              <a:rPr lang="en-US" sz="1200" b="0" i="0" u="none" strike="noStrike" kern="1200" baseline="30000" dirty="0" smtClean="0">
                <a:solidFill>
                  <a:schemeClr val="tx1"/>
                </a:solidFill>
                <a:effectLst/>
                <a:latin typeface="+mn-lt"/>
                <a:ea typeface="+mn-ea"/>
                <a:cs typeface="+mn-cs"/>
                <a:hlinkClick r:id="rId5"/>
              </a:rPr>
              <a:t>[1]</a:t>
            </a:r>
            <a:r>
              <a:rPr lang="en-US" sz="1200" b="0" i="0" kern="1200" dirty="0" smtClean="0">
                <a:solidFill>
                  <a:schemeClr val="tx1"/>
                </a:solidFill>
                <a:effectLst/>
                <a:latin typeface="+mn-lt"/>
                <a:ea typeface="+mn-ea"/>
                <a:cs typeface="+mn-cs"/>
              </a:rPr>
              <a:t> is a seminal work in the field of </a:t>
            </a:r>
            <a:r>
              <a:rPr lang="en-US" sz="1200" b="0" i="0" u="none" strike="noStrike" kern="1200" dirty="0" smtClean="0">
                <a:solidFill>
                  <a:schemeClr val="tx1"/>
                </a:solidFill>
                <a:effectLst/>
                <a:latin typeface="+mn-lt"/>
                <a:ea typeface="+mn-ea"/>
                <a:cs typeface="+mn-cs"/>
                <a:hlinkClick r:id="rId6" tooltip="Extended cognition"/>
              </a:rPr>
              <a:t>extended cognition</a:t>
            </a:r>
            <a:r>
              <a:rPr lang="en-US" sz="1200" b="0" i="0" kern="1200" dirty="0" smtClean="0">
                <a:solidFill>
                  <a:schemeClr val="tx1"/>
                </a:solidFill>
                <a:effectLst/>
                <a:latin typeface="+mn-lt"/>
                <a:ea typeface="+mn-ea"/>
                <a:cs typeface="+mn-cs"/>
              </a:rPr>
              <a:t>. In this paper, Clark and Chalmers present the idea of </a:t>
            </a:r>
            <a:r>
              <a:rPr lang="en-US" sz="1200" b="0" i="1" kern="1200" dirty="0" smtClean="0">
                <a:solidFill>
                  <a:schemeClr val="tx1"/>
                </a:solidFill>
                <a:effectLst/>
                <a:latin typeface="+mn-lt"/>
                <a:ea typeface="+mn-ea"/>
                <a:cs typeface="+mn-cs"/>
              </a:rPr>
              <a:t>active externalism</a:t>
            </a:r>
            <a:r>
              <a:rPr lang="en-US" sz="1200" b="0" i="0" kern="1200" dirty="0" smtClean="0">
                <a:solidFill>
                  <a:schemeClr val="tx1"/>
                </a:solidFill>
                <a:effectLst/>
                <a:latin typeface="+mn-lt"/>
                <a:ea typeface="+mn-ea"/>
                <a:cs typeface="+mn-cs"/>
              </a:rPr>
              <a:t> (similar to semantic or "content" </a:t>
            </a:r>
            <a:r>
              <a:rPr lang="en-US" sz="1200" b="0" i="0" u="none" strike="noStrike" kern="1200" dirty="0" smtClean="0">
                <a:solidFill>
                  <a:schemeClr val="tx1"/>
                </a:solidFill>
                <a:effectLst/>
                <a:latin typeface="+mn-lt"/>
                <a:ea typeface="+mn-ea"/>
                <a:cs typeface="+mn-cs"/>
                <a:hlinkClick r:id="rId7" tooltip="Internalism and Externalism"/>
              </a:rPr>
              <a:t>externalism</a:t>
            </a:r>
            <a:r>
              <a:rPr lang="en-US" sz="1200" b="0" i="0" kern="1200" dirty="0" smtClean="0">
                <a:solidFill>
                  <a:schemeClr val="tx1"/>
                </a:solidFill>
                <a:effectLst/>
                <a:latin typeface="+mn-lt"/>
                <a:ea typeface="+mn-ea"/>
                <a:cs typeface="+mn-cs"/>
              </a:rPr>
              <a:t>), in which objects within the environment function as a part of the mind. They argue that it is arbitrary to say that the mind is contained only within the boundaries of the skull. The separation between the mind, the body, and the environment is seen as an unprincipled distinction. Because external objects play a significant role in aiding cognitive processes, the mind and the environment act as a "coupled system". This coupled system can be seen as a complete cognitive system of its own. In this manner, the mind is extended into the external world. The main criterion that Clark and Chalmers list for classifying the use of external objects during cognitive tasks as a part of an extended cognitive system is that the external objects must function with the same purpose as the internal processes.</a:t>
            </a:r>
          </a:p>
          <a:p>
            <a:r>
              <a:rPr lang="en-US" sz="1200" b="0" i="0" kern="1200" dirty="0" smtClean="0">
                <a:solidFill>
                  <a:schemeClr val="tx1"/>
                </a:solidFill>
                <a:effectLst/>
                <a:latin typeface="+mn-lt"/>
                <a:ea typeface="+mn-ea"/>
                <a:cs typeface="+mn-cs"/>
              </a:rPr>
              <a:t>In "The Extended Mind", a </a:t>
            </a:r>
            <a:r>
              <a:rPr lang="en-US" sz="1200" b="0" i="0" u="none" strike="noStrike" kern="1200" dirty="0" smtClean="0">
                <a:solidFill>
                  <a:schemeClr val="tx1"/>
                </a:solidFill>
                <a:effectLst/>
                <a:latin typeface="+mn-lt"/>
                <a:ea typeface="+mn-ea"/>
                <a:cs typeface="+mn-cs"/>
                <a:hlinkClick r:id="rId8" tooltip="Thought experiment"/>
              </a:rPr>
              <a:t>thought experiment</a:t>
            </a:r>
            <a:r>
              <a:rPr lang="en-US" sz="1200" b="0" i="0" kern="1200" dirty="0" smtClean="0">
                <a:solidFill>
                  <a:schemeClr val="tx1"/>
                </a:solidFill>
                <a:effectLst/>
                <a:latin typeface="+mn-lt"/>
                <a:ea typeface="+mn-ea"/>
                <a:cs typeface="+mn-cs"/>
              </a:rPr>
              <a:t> is presented to further illustrate the environment's role in connection to the mind. The fictional characters Otto and Inga are both travelling to a museum simultaneously. Otto has </a:t>
            </a:r>
            <a:r>
              <a:rPr lang="en-US" sz="1200" b="0" i="0" u="none" strike="noStrike" kern="1200" dirty="0" smtClean="0">
                <a:solidFill>
                  <a:schemeClr val="tx1"/>
                </a:solidFill>
                <a:effectLst/>
                <a:latin typeface="+mn-lt"/>
                <a:ea typeface="+mn-ea"/>
                <a:cs typeface="+mn-cs"/>
                <a:hlinkClick r:id="rId9" tooltip="Alzheimer's disease"/>
              </a:rPr>
              <a:t>Alzheimer's disease</a:t>
            </a:r>
            <a:r>
              <a:rPr lang="en-US" sz="1200" b="0" i="0" kern="1200" dirty="0" smtClean="0">
                <a:solidFill>
                  <a:schemeClr val="tx1"/>
                </a:solidFill>
                <a:effectLst/>
                <a:latin typeface="+mn-lt"/>
                <a:ea typeface="+mn-ea"/>
                <a:cs typeface="+mn-cs"/>
              </a:rPr>
              <a:t>, and has written all of his directions down in a notebook to serve the function of his memory. Inga is able to recall the internal directions within her memory. In a traditional sense, Inga can be thought to have had a belief as to the location of the museum before consulting her memory. In the same manner, Otto can be said to have held a belief of the location of the museum before consulting his notebook. The argument is that the only difference existing in these two cases is that Inga's memory is being internally processed by the brain, while Otto's memory is being served by the notebook. In other words, Otto's mind has been extended to include the notebook as the source of his memory. The notebook qualifies as such because it is constantly and immediately accessible to Otto, and it is automatically endorsed by him.</a:t>
            </a:r>
          </a:p>
          <a:p>
            <a:r>
              <a:rPr lang="en-US" sz="1200" b="0" i="0" kern="1200" dirty="0" smtClean="0">
                <a:solidFill>
                  <a:schemeClr val="tx1"/>
                </a:solidFill>
                <a:effectLst/>
                <a:latin typeface="+mn-lt"/>
                <a:ea typeface="+mn-ea"/>
                <a:cs typeface="+mn-cs"/>
              </a:rPr>
              <a:t>Going further, the authors ask and answer their own question about the role of enculturation:</a:t>
            </a:r>
          </a:p>
          <a:p>
            <a:r>
              <a:rPr lang="en-US" dirty="0" smtClean="0"/>
              <a:t>"And what about socially-extended cognition? Could my mental states be partly constituted by the states of other thinkers? We see no reason why not, in </a:t>
            </a:r>
            <a:r>
              <a:rPr lang="en-US" dirty="0" err="1" smtClean="0"/>
              <a:t>principle."</a:t>
            </a:r>
            <a:r>
              <a:rPr lang="en-US" sz="1200" b="0" i="0" kern="1200" dirty="0" err="1" smtClean="0">
                <a:solidFill>
                  <a:schemeClr val="tx1"/>
                </a:solidFill>
                <a:effectLst/>
                <a:latin typeface="+mn-lt"/>
                <a:ea typeface="+mn-ea"/>
                <a:cs typeface="+mn-cs"/>
              </a:rPr>
              <a:t>They</a:t>
            </a:r>
            <a:r>
              <a:rPr lang="en-US" sz="1200" b="0" i="0" kern="1200" dirty="0" smtClean="0">
                <a:solidFill>
                  <a:schemeClr val="tx1"/>
                </a:solidFill>
                <a:effectLst/>
                <a:latin typeface="+mn-lt"/>
                <a:ea typeface="+mn-ea"/>
                <a:cs typeface="+mn-cs"/>
              </a:rPr>
              <a:t> bring up the recurrent theme of the role of language:</a:t>
            </a:r>
          </a:p>
          <a:p>
            <a:r>
              <a:rPr lang="en-US" dirty="0" smtClean="0"/>
              <a:t>"The major burden of the coupling between agents is carried by language ... Indeed, it is not implausible that the explosion of intellectual development in recent evolutionary time is due as much to this linguistically-enabled extension of cognition as to any independent development in our inner cognitive resources."</a:t>
            </a:r>
            <a:endParaRPr lang="en-US" dirty="0"/>
          </a:p>
        </p:txBody>
      </p:sp>
      <p:sp>
        <p:nvSpPr>
          <p:cNvPr id="4" name="Slide Number Placeholder 3"/>
          <p:cNvSpPr>
            <a:spLocks noGrp="1"/>
          </p:cNvSpPr>
          <p:nvPr>
            <p:ph type="sldNum" sz="quarter" idx="10"/>
          </p:nvPr>
        </p:nvSpPr>
        <p:spPr/>
        <p:txBody>
          <a:bodyPr/>
          <a:lstStyle/>
          <a:p>
            <a:fld id="{6AAA9622-2538-465D-8CB8-1A6631E17F94}" type="slidenum">
              <a:rPr lang="en-CA" smtClean="0"/>
              <a:t>3</a:t>
            </a:fld>
            <a:endParaRPr lang="en-CA"/>
          </a:p>
        </p:txBody>
      </p:sp>
    </p:spTree>
    <p:extLst>
      <p:ext uri="{BB962C8B-B14F-4D97-AF65-F5344CB8AC3E}">
        <p14:creationId xmlns:p14="http://schemas.microsoft.com/office/powerpoint/2010/main" val="289939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Ernst Haeckel</a:t>
            </a:r>
          </a:p>
          <a:p>
            <a:r>
              <a:rPr lang="en-US" sz="1200" b="1" i="0" u="none" strike="noStrike" kern="1200" baseline="0" dirty="0" smtClean="0">
                <a:solidFill>
                  <a:schemeClr val="tx1"/>
                </a:solidFill>
                <a:latin typeface="+mn-lt"/>
                <a:ea typeface="+mn-ea"/>
                <a:cs typeface="+mn-cs"/>
              </a:rPr>
              <a:t>Family tree of mammals</a:t>
            </a:r>
          </a:p>
          <a:p>
            <a:r>
              <a:rPr lang="en-US" sz="1200" b="0" i="0" u="none" strike="noStrike" kern="1200" baseline="0" dirty="0" smtClean="0">
                <a:solidFill>
                  <a:schemeClr val="tx1"/>
                </a:solidFill>
                <a:latin typeface="+mn-lt"/>
                <a:ea typeface="+mn-ea"/>
                <a:cs typeface="+mn-cs"/>
              </a:rPr>
              <a:t>From </a:t>
            </a:r>
            <a:r>
              <a:rPr lang="en-US" sz="1200" b="0" i="1" u="none" strike="noStrike" kern="1200" baseline="0" dirty="0" err="1" smtClean="0">
                <a:solidFill>
                  <a:schemeClr val="tx1"/>
                </a:solidFill>
                <a:latin typeface="+mn-lt"/>
                <a:ea typeface="+mn-ea"/>
                <a:cs typeface="+mn-cs"/>
              </a:rPr>
              <a:t>Generelle</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Morphologie</a:t>
            </a:r>
            <a:r>
              <a:rPr lang="en-US" sz="1200" b="0" i="1" u="none" strike="noStrike" kern="1200" baseline="0" dirty="0" smtClean="0">
                <a:solidFill>
                  <a:schemeClr val="tx1"/>
                </a:solidFill>
                <a:latin typeface="+mn-lt"/>
                <a:ea typeface="+mn-ea"/>
                <a:cs typeface="+mn-cs"/>
              </a:rPr>
              <a:t> der</a:t>
            </a:r>
          </a:p>
          <a:p>
            <a:r>
              <a:rPr lang="en-US" sz="1200" b="0" i="1" u="none" strike="noStrike" kern="1200" baseline="0" dirty="0" err="1" smtClean="0">
                <a:solidFill>
                  <a:schemeClr val="tx1"/>
                </a:solidFill>
                <a:latin typeface="+mn-lt"/>
                <a:ea typeface="+mn-ea"/>
                <a:cs typeface="+mn-cs"/>
              </a:rPr>
              <a:t>Organismen</a:t>
            </a:r>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1866</a:t>
            </a:r>
            <a:endParaRPr lang="en-US" dirty="0"/>
          </a:p>
        </p:txBody>
      </p:sp>
      <p:sp>
        <p:nvSpPr>
          <p:cNvPr id="4" name="Slide Number Placeholder 3"/>
          <p:cNvSpPr>
            <a:spLocks noGrp="1"/>
          </p:cNvSpPr>
          <p:nvPr>
            <p:ph type="sldNum" sz="quarter" idx="10"/>
          </p:nvPr>
        </p:nvSpPr>
        <p:spPr/>
        <p:txBody>
          <a:bodyPr/>
          <a:lstStyle/>
          <a:p>
            <a:fld id="{6AAA9622-2538-465D-8CB8-1A6631E17F94}" type="slidenum">
              <a:rPr lang="en-CA" smtClean="0"/>
              <a:t>7</a:t>
            </a:fld>
            <a:endParaRPr lang="en-CA"/>
          </a:p>
        </p:txBody>
      </p:sp>
    </p:spTree>
    <p:extLst>
      <p:ext uri="{BB962C8B-B14F-4D97-AF65-F5344CB8AC3E}">
        <p14:creationId xmlns:p14="http://schemas.microsoft.com/office/powerpoint/2010/main" val="325014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0">
              <a:spcBef>
                <a:spcPts val="0"/>
              </a:spcBef>
              <a:buSzPts val="1800"/>
              <a:buNone/>
            </a:pPr>
            <a:r>
              <a:rPr lang="en-CA" dirty="0" smtClean="0"/>
              <a:t>The Effects of Psilocybin on Depression</a:t>
            </a:r>
            <a:endParaRPr lang="en-GB" dirty="0" smtClean="0"/>
          </a:p>
        </p:txBody>
      </p:sp>
      <p:sp>
        <p:nvSpPr>
          <p:cNvPr id="4" name="Slide Number Placeholder 3"/>
          <p:cNvSpPr>
            <a:spLocks noGrp="1"/>
          </p:cNvSpPr>
          <p:nvPr>
            <p:ph type="sldNum" sz="quarter" idx="10"/>
          </p:nvPr>
        </p:nvSpPr>
        <p:spPr/>
        <p:txBody>
          <a:bodyPr/>
          <a:lstStyle/>
          <a:p>
            <a:fld id="{6AAA9622-2538-465D-8CB8-1A6631E17F94}" type="slidenum">
              <a:rPr lang="en-CA" smtClean="0"/>
              <a:t>8</a:t>
            </a:fld>
            <a:endParaRPr lang="en-CA"/>
          </a:p>
        </p:txBody>
      </p:sp>
    </p:spTree>
    <p:extLst>
      <p:ext uri="{BB962C8B-B14F-4D97-AF65-F5344CB8AC3E}">
        <p14:creationId xmlns:p14="http://schemas.microsoft.com/office/powerpoint/2010/main" val="183380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Tx/>
              <a:buSzPts val="1800"/>
              <a:buFontTx/>
              <a:buNone/>
              <a:tabLst/>
              <a:defRPr/>
            </a:pPr>
            <a:r>
              <a:rPr lang="en-GB" dirty="0" smtClean="0"/>
              <a:t>Lots of anecdotal</a:t>
            </a:r>
            <a:r>
              <a:rPr lang="en-GB" baseline="0" dirty="0" smtClean="0"/>
              <a:t> claims have been made about microdosing psychedelics but </a:t>
            </a:r>
            <a:r>
              <a:rPr lang="en-GB" dirty="0" smtClean="0"/>
              <a:t>no research has been published and no controlled studies have been run: it is hard to</a:t>
            </a:r>
            <a:r>
              <a:rPr lang="en-GB" baseline="0" dirty="0" smtClean="0"/>
              <a:t> say how real and replicable these effects are, whether or not they apply to all populations, and how they operate. These questions require rigorous scientific study.</a:t>
            </a:r>
            <a:endParaRPr lang="en-GB" dirty="0" smtClean="0"/>
          </a:p>
          <a:p>
            <a:pPr marL="114300" marR="0" lvl="0" indent="0" algn="l" defTabSz="914400" rtl="0" eaLnBrk="1" fontAlgn="auto" latinLnBrk="0" hangingPunct="1">
              <a:lnSpc>
                <a:spcPct val="100000"/>
              </a:lnSpc>
              <a:spcBef>
                <a:spcPts val="0"/>
              </a:spcBef>
              <a:spcAft>
                <a:spcPts val="0"/>
              </a:spcAft>
              <a:buClrTx/>
              <a:buSzPts val="1800"/>
              <a:buFontTx/>
              <a:buNone/>
              <a:tabLst/>
              <a:defRPr/>
            </a:pPr>
            <a:endParaRPr lang="en-GB" dirty="0" smtClean="0"/>
          </a:p>
          <a:p>
            <a:pPr marL="114300" marR="0" lvl="0" indent="0" algn="l" defTabSz="914400" rtl="0" eaLnBrk="1" fontAlgn="auto" latinLnBrk="0" hangingPunct="1">
              <a:lnSpc>
                <a:spcPct val="100000"/>
              </a:lnSpc>
              <a:spcBef>
                <a:spcPts val="0"/>
              </a:spcBef>
              <a:spcAft>
                <a:spcPts val="0"/>
              </a:spcAft>
              <a:buClrTx/>
              <a:buSzPts val="1800"/>
              <a:buFontTx/>
              <a:buNone/>
              <a:tabLst/>
              <a:defRPr/>
            </a:pPr>
            <a:endParaRPr lang="en-GB" dirty="0" smtClean="0"/>
          </a:p>
          <a:p>
            <a:endParaRPr lang="en-CA" dirty="0"/>
          </a:p>
        </p:txBody>
      </p:sp>
      <p:sp>
        <p:nvSpPr>
          <p:cNvPr id="4" name="Slide Number Placeholder 3"/>
          <p:cNvSpPr>
            <a:spLocks noGrp="1"/>
          </p:cNvSpPr>
          <p:nvPr>
            <p:ph type="sldNum" sz="quarter" idx="10"/>
          </p:nvPr>
        </p:nvSpPr>
        <p:spPr/>
        <p:txBody>
          <a:bodyPr/>
          <a:lstStyle/>
          <a:p>
            <a:fld id="{6AAA9622-2538-465D-8CB8-1A6631E17F94}" type="slidenum">
              <a:rPr lang="en-CA" smtClean="0"/>
              <a:t>9</a:t>
            </a:fld>
            <a:endParaRPr lang="en-CA"/>
          </a:p>
        </p:txBody>
      </p:sp>
    </p:spTree>
    <p:extLst>
      <p:ext uri="{BB962C8B-B14F-4D97-AF65-F5344CB8AC3E}">
        <p14:creationId xmlns:p14="http://schemas.microsoft.com/office/powerpoint/2010/main" val="259344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Quantity by costumer/provider country</a:t>
            </a:r>
            <a:endParaRPr lang="en-US" dirty="0"/>
          </a:p>
        </p:txBody>
      </p:sp>
      <p:sp>
        <p:nvSpPr>
          <p:cNvPr id="4" name="Slide Number Placeholder 3"/>
          <p:cNvSpPr>
            <a:spLocks noGrp="1"/>
          </p:cNvSpPr>
          <p:nvPr>
            <p:ph type="sldNum" sz="quarter" idx="10"/>
          </p:nvPr>
        </p:nvSpPr>
        <p:spPr/>
        <p:txBody>
          <a:bodyPr/>
          <a:lstStyle/>
          <a:p>
            <a:fld id="{6AAA9622-2538-465D-8CB8-1A6631E17F94}" type="slidenum">
              <a:rPr lang="en-CA" smtClean="0"/>
              <a:t>10</a:t>
            </a:fld>
            <a:endParaRPr lang="en-CA"/>
          </a:p>
        </p:txBody>
      </p:sp>
    </p:spTree>
    <p:extLst>
      <p:ext uri="{BB962C8B-B14F-4D97-AF65-F5344CB8AC3E}">
        <p14:creationId xmlns:p14="http://schemas.microsoft.com/office/powerpoint/2010/main" val="280835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Magic number seven, plus minus two</a:t>
            </a:r>
            <a:endParaRPr lang="en-US" dirty="0"/>
          </a:p>
        </p:txBody>
      </p:sp>
      <p:sp>
        <p:nvSpPr>
          <p:cNvPr id="4" name="Slide Number Placeholder 3"/>
          <p:cNvSpPr>
            <a:spLocks noGrp="1"/>
          </p:cNvSpPr>
          <p:nvPr>
            <p:ph type="sldNum" sz="quarter" idx="10"/>
          </p:nvPr>
        </p:nvSpPr>
        <p:spPr/>
        <p:txBody>
          <a:bodyPr/>
          <a:lstStyle/>
          <a:p>
            <a:fld id="{6AAA9622-2538-465D-8CB8-1A6631E17F94}" type="slidenum">
              <a:rPr lang="en-CA" smtClean="0"/>
              <a:t>11</a:t>
            </a:fld>
            <a:endParaRPr lang="en-CA"/>
          </a:p>
        </p:txBody>
      </p:sp>
    </p:spTree>
    <p:extLst>
      <p:ext uri="{BB962C8B-B14F-4D97-AF65-F5344CB8AC3E}">
        <p14:creationId xmlns:p14="http://schemas.microsoft.com/office/powerpoint/2010/main" val="219097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science needs to be reproducible and should be replicable, that is, if we run the same experiment under the same conditions we should get the same results.</a:t>
            </a:r>
          </a:p>
          <a:p>
            <a:endParaRPr lang="en-GB" dirty="0" smtClean="0"/>
          </a:p>
          <a:p>
            <a:r>
              <a:rPr lang="en-CA" sz="1200" kern="1200" dirty="0" smtClean="0">
                <a:solidFill>
                  <a:schemeClr val="tx1"/>
                </a:solidFill>
                <a:effectLst/>
                <a:latin typeface="+mn-lt"/>
                <a:ea typeface="+mn-ea"/>
                <a:cs typeface="+mn-cs"/>
              </a:rPr>
              <a:t>The best way to make </a:t>
            </a:r>
            <a:r>
              <a:rPr lang="en-GB" dirty="0" smtClean="0"/>
              <a:t>replicable science is to </a:t>
            </a:r>
            <a:r>
              <a:rPr lang="en-CA" sz="1200" kern="1200" dirty="0" smtClean="0">
                <a:solidFill>
                  <a:schemeClr val="tx1"/>
                </a:solidFill>
                <a:effectLst/>
                <a:latin typeface="+mn-lt"/>
                <a:ea typeface="+mn-ea"/>
                <a:cs typeface="+mn-cs"/>
              </a:rPr>
              <a:t>pre-register your study.</a:t>
            </a:r>
          </a:p>
          <a:p>
            <a:r>
              <a:rPr lang="en-CA" sz="1200" kern="1200" dirty="0" smtClean="0">
                <a:solidFill>
                  <a:schemeClr val="tx1"/>
                </a:solidFill>
                <a:effectLst/>
                <a:latin typeface="+mn-lt"/>
                <a:ea typeface="+mn-ea"/>
                <a:cs typeface="+mn-cs"/>
              </a:rPr>
              <a:t>A</a:t>
            </a:r>
            <a:r>
              <a:rPr lang="en-CA" sz="1200" kern="1200" baseline="0" dirty="0" smtClean="0">
                <a:solidFill>
                  <a:schemeClr val="tx1"/>
                </a:solidFill>
                <a:effectLst/>
                <a:latin typeface="+mn-lt"/>
                <a:ea typeface="+mn-ea"/>
                <a:cs typeface="+mn-cs"/>
              </a:rPr>
              <a:t> pre-registration </a:t>
            </a:r>
            <a:r>
              <a:rPr lang="en-CA" sz="1200" kern="1200" dirty="0" smtClean="0">
                <a:solidFill>
                  <a:schemeClr val="tx1"/>
                </a:solidFill>
                <a:effectLst/>
                <a:latin typeface="+mn-lt"/>
                <a:ea typeface="+mn-ea"/>
                <a:cs typeface="+mn-cs"/>
              </a:rPr>
              <a:t>is basically writing down what you are going to do before you do it, and then doing what you said you'd do.</a:t>
            </a:r>
          </a:p>
          <a:p>
            <a:r>
              <a:rPr lang="en-CA" sz="1200" kern="1200" baseline="0" dirty="0" smtClean="0">
                <a:solidFill>
                  <a:schemeClr val="tx1"/>
                </a:solidFill>
                <a:effectLst/>
                <a:latin typeface="+mn-lt"/>
                <a:ea typeface="+mn-ea"/>
                <a:cs typeface="+mn-cs"/>
              </a:rPr>
              <a:t>&lt;explain diagram&gt;: you generate a hypothesis, then design and run a study, collect and analyze the data, the interpret and write up your results, which become the basis of new hypotheses.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problem is that people didn't do that, but that was bad science, or not really science at all. This led to the replicability</a:t>
            </a:r>
            <a:r>
              <a:rPr lang="en-CA" sz="1200" kern="1200" baseline="0" dirty="0" smtClean="0">
                <a:solidFill>
                  <a:schemeClr val="tx1"/>
                </a:solidFill>
                <a:effectLst/>
                <a:latin typeface="+mn-lt"/>
                <a:ea typeface="+mn-ea"/>
                <a:cs typeface="+mn-cs"/>
              </a:rPr>
              <a:t> crisis wherein less than 40% of psychology studies successfully replicated.</a:t>
            </a:r>
          </a:p>
          <a:p>
            <a:r>
              <a:rPr lang="en-CA" sz="1200" kern="1200" baseline="0" dirty="0" smtClean="0">
                <a:solidFill>
                  <a:schemeClr val="tx1"/>
                </a:solidFill>
                <a:effectLst/>
                <a:latin typeface="+mn-lt"/>
                <a:ea typeface="+mn-ea"/>
                <a:cs typeface="+mn-cs"/>
              </a:rPr>
              <a:t>I’ll say that again in a different way: more than half of the “findings” in psychology could not be found when they were tested again. </a:t>
            </a:r>
            <a:endParaRPr lang="en-CA" sz="1200" kern="1200" dirty="0" smtClean="0">
              <a:solidFill>
                <a:schemeClr val="tx1"/>
              </a:solidFill>
              <a:effectLst/>
              <a:latin typeface="+mn-lt"/>
              <a:ea typeface="+mn-ea"/>
              <a:cs typeface="+mn-cs"/>
            </a:endParaRP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So what happened? Well, p</a:t>
            </a:r>
            <a:r>
              <a:rPr lang="en-CA" sz="1200" kern="1200" dirty="0" smtClean="0">
                <a:solidFill>
                  <a:schemeClr val="tx1"/>
                </a:solidFill>
                <a:effectLst/>
                <a:latin typeface="+mn-lt"/>
                <a:ea typeface="+mn-ea"/>
                <a:cs typeface="+mn-cs"/>
              </a:rPr>
              <a:t>eople didn’t control for their biases, then ran studies with too few participants leading to underpowered studies with poor quality</a:t>
            </a:r>
            <a:r>
              <a:rPr lang="en-CA" sz="1200" kern="1200" baseline="0" dirty="0" smtClean="0">
                <a:solidFill>
                  <a:schemeClr val="tx1"/>
                </a:solidFill>
                <a:effectLst/>
                <a:latin typeface="+mn-lt"/>
                <a:ea typeface="+mn-ea"/>
                <a:cs typeface="+mn-cs"/>
              </a:rPr>
              <a:t> control</a:t>
            </a:r>
            <a:r>
              <a:rPr lang="en-CA" sz="1200" kern="1200" dirty="0" smtClean="0">
                <a:solidFill>
                  <a:schemeClr val="tx1"/>
                </a:solidFill>
                <a:effectLst/>
                <a:latin typeface="+mn-lt"/>
                <a:ea typeface="+mn-ea"/>
                <a:cs typeface="+mn-cs"/>
              </a:rPr>
              <a:t>, they “p-hacked” i.e. they re-ran different statistics until they "found" something at p&lt;0.05, then they tried to get their papers published</a:t>
            </a:r>
            <a:r>
              <a:rPr lang="en-CA" sz="1200" kern="1200" baseline="0" dirty="0" smtClean="0">
                <a:solidFill>
                  <a:schemeClr val="tx1"/>
                </a:solidFill>
                <a:effectLst/>
                <a:latin typeface="+mn-lt"/>
                <a:ea typeface="+mn-ea"/>
                <a:cs typeface="+mn-cs"/>
              </a:rPr>
              <a:t> by </a:t>
            </a:r>
            <a:r>
              <a:rPr lang="en-CA" sz="1200" kern="1200" dirty="0" smtClean="0">
                <a:solidFill>
                  <a:schemeClr val="tx1"/>
                </a:solidFill>
                <a:effectLst/>
                <a:latin typeface="+mn-lt"/>
                <a:ea typeface="+mn-ea"/>
                <a:cs typeface="+mn-cs"/>
              </a:rPr>
              <a:t>writing papers *as if* they had planned to look for what they eventually “found”. This is called</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HARKing</a:t>
            </a:r>
            <a:r>
              <a:rPr lang="en-CA" sz="1200" kern="1200" baseline="0" dirty="0" smtClean="0">
                <a:solidFill>
                  <a:schemeClr val="tx1"/>
                </a:solidFill>
                <a:effectLst/>
                <a:latin typeface="+mn-lt"/>
                <a:ea typeface="+mn-ea"/>
                <a:cs typeface="+mn-cs"/>
              </a:rPr>
              <a:t> “</a:t>
            </a:r>
            <a:r>
              <a:rPr lang="en-CA" dirty="0" smtClean="0"/>
              <a:t>Hypothesizing After the Results are Known</a:t>
            </a:r>
            <a:r>
              <a:rPr lang="en-CA" sz="1200" kern="1200" baseline="0" dirty="0" smtClean="0">
                <a:solidFill>
                  <a:schemeClr val="tx1"/>
                </a:solidFill>
                <a:effectLst/>
                <a:latin typeface="+mn-lt"/>
                <a:ea typeface="+mn-ea"/>
                <a:cs typeface="+mn-cs"/>
              </a:rPr>
              <a:t>”.</a:t>
            </a:r>
          </a:p>
          <a:p>
            <a:endParaRPr lang="en-CA" sz="1200" kern="1200" baseline="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That's not the right way to do science or to use statistics. When people try to use those results, most of them are not "real“. That’s not how we want to do our science.</a:t>
            </a:r>
            <a:endParaRPr lang="en-CA" sz="1200" kern="1200" baseline="0" dirty="0" smtClean="0">
              <a:solidFill>
                <a:schemeClr val="tx1"/>
              </a:solidFill>
              <a:effectLst/>
              <a:latin typeface="+mn-lt"/>
              <a:ea typeface="+mn-ea"/>
              <a:cs typeface="+mn-cs"/>
            </a:endParaRPr>
          </a:p>
          <a:p>
            <a:endParaRPr lang="en-CA" sz="1200" kern="1200" baseline="0" dirty="0" smtClean="0">
              <a:solidFill>
                <a:schemeClr val="tx1"/>
              </a:solidFill>
              <a:effectLst/>
              <a:latin typeface="+mn-lt"/>
              <a:ea typeface="+mn-ea"/>
              <a:cs typeface="+mn-cs"/>
            </a:endParaRPr>
          </a:p>
          <a:p>
            <a:r>
              <a:rPr lang="en-CA" dirty="0" err="1" smtClean="0"/>
              <a:t>HARKing</a:t>
            </a:r>
            <a:r>
              <a:rPr lang="en-CA" dirty="0" smtClean="0"/>
              <a:t> (Hypothesizing After the Results are Known). </a:t>
            </a:r>
            <a:r>
              <a:rPr lang="en-CA" dirty="0" err="1" smtClean="0"/>
              <a:t>HARKing</a:t>
            </a:r>
            <a:r>
              <a:rPr lang="en-CA" dirty="0" smtClean="0"/>
              <a:t> is defined as presenting a post hoc hypothesis in one's research report as if it were an a priori hypotheses.</a:t>
            </a:r>
          </a:p>
        </p:txBody>
      </p:sp>
      <p:sp>
        <p:nvSpPr>
          <p:cNvPr id="4" name="Slide Number Placeholder 3"/>
          <p:cNvSpPr>
            <a:spLocks noGrp="1"/>
          </p:cNvSpPr>
          <p:nvPr>
            <p:ph type="sldNum" sz="quarter" idx="10"/>
          </p:nvPr>
        </p:nvSpPr>
        <p:spPr/>
        <p:txBody>
          <a:bodyPr/>
          <a:lstStyle/>
          <a:p>
            <a:fld id="{6AAA9622-2538-465D-8CB8-1A6631E17F94}" type="slidenum">
              <a:rPr lang="en-CA" smtClean="0"/>
              <a:t>13</a:t>
            </a:fld>
            <a:endParaRPr lang="en-CA"/>
          </a:p>
        </p:txBody>
      </p:sp>
    </p:spTree>
    <p:extLst>
      <p:ext uri="{BB962C8B-B14F-4D97-AF65-F5344CB8AC3E}">
        <p14:creationId xmlns:p14="http://schemas.microsoft.com/office/powerpoint/2010/main" val="245103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6AAA9622-2538-465D-8CB8-1A6631E17F94}" type="slidenum">
              <a:rPr lang="en-CA" smtClean="0"/>
              <a:t>15</a:t>
            </a:fld>
            <a:endParaRPr lang="en-CA"/>
          </a:p>
        </p:txBody>
      </p:sp>
    </p:spTree>
    <p:extLst>
      <p:ext uri="{BB962C8B-B14F-4D97-AF65-F5344CB8AC3E}">
        <p14:creationId xmlns:p14="http://schemas.microsoft.com/office/powerpoint/2010/main" val="193281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1E4C2BF-E6C3-467E-804A-A3B0DB37EF21}" type="datetimeFigureOut">
              <a:rPr lang="en-CA" smtClean="0"/>
              <a:t>03/04/2018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78462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1E4C2BF-E6C3-467E-804A-A3B0DB37EF21}" type="datetimeFigureOut">
              <a:rPr lang="en-CA" smtClean="0"/>
              <a:t>03/04/2018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40823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1E4C2BF-E6C3-467E-804A-A3B0DB37EF21}" type="datetimeFigureOut">
              <a:rPr lang="en-CA" smtClean="0"/>
              <a:t>03/04/2018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10381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1E4C2BF-E6C3-467E-804A-A3B0DB37EF21}" type="datetimeFigureOut">
              <a:rPr lang="en-CA" smtClean="0"/>
              <a:t>03/04/2018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303220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4C2BF-E6C3-467E-804A-A3B0DB37EF21}" type="datetimeFigureOut">
              <a:rPr lang="en-CA" smtClean="0"/>
              <a:t>03/04/2018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410537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1E4C2BF-E6C3-467E-804A-A3B0DB37EF21}" type="datetimeFigureOut">
              <a:rPr lang="en-CA" smtClean="0"/>
              <a:t>03/04/2018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409220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1E4C2BF-E6C3-467E-804A-A3B0DB37EF21}" type="datetimeFigureOut">
              <a:rPr lang="en-CA" smtClean="0"/>
              <a:t>03/04/2018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223589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1E4C2BF-E6C3-467E-804A-A3B0DB37EF21}" type="datetimeFigureOut">
              <a:rPr lang="en-CA" smtClean="0"/>
              <a:t>03/04/2018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30501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4C2BF-E6C3-467E-804A-A3B0DB37EF21}" type="datetimeFigureOut">
              <a:rPr lang="en-CA" smtClean="0"/>
              <a:t>03/04/2018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3616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4C2BF-E6C3-467E-804A-A3B0DB37EF21}" type="datetimeFigureOut">
              <a:rPr lang="en-CA" smtClean="0"/>
              <a:t>03/04/2018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62290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4C2BF-E6C3-467E-804A-A3B0DB37EF21}" type="datetimeFigureOut">
              <a:rPr lang="en-CA" smtClean="0"/>
              <a:t>03/04/2018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5061DD-2EFE-4F0B-AC01-AB9795439FFE}" type="slidenum">
              <a:rPr lang="en-CA" smtClean="0"/>
              <a:t>‹#›</a:t>
            </a:fld>
            <a:endParaRPr lang="en-CA"/>
          </a:p>
        </p:txBody>
      </p:sp>
    </p:spTree>
    <p:extLst>
      <p:ext uri="{BB962C8B-B14F-4D97-AF65-F5344CB8AC3E}">
        <p14:creationId xmlns:p14="http://schemas.microsoft.com/office/powerpoint/2010/main" val="251062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4C2BF-E6C3-467E-804A-A3B0DB37EF21}" type="datetimeFigureOut">
              <a:rPr lang="en-CA" smtClean="0"/>
              <a:t>03/04/2018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061DD-2EFE-4F0B-AC01-AB9795439FFE}" type="slidenum">
              <a:rPr lang="en-CA" smtClean="0"/>
              <a:t>‹#›</a:t>
            </a:fld>
            <a:endParaRPr lang="en-CA"/>
          </a:p>
        </p:txBody>
      </p:sp>
    </p:spTree>
    <p:extLst>
      <p:ext uri="{BB962C8B-B14F-4D97-AF65-F5344CB8AC3E}">
        <p14:creationId xmlns:p14="http://schemas.microsoft.com/office/powerpoint/2010/main" val="354192898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ideo" Target="https://www.youtube.com/embed/Zc-ihT0DQg0?start=238"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1570" y="1122363"/>
            <a:ext cx="9428860" cy="2387600"/>
          </a:xfrm>
        </p:spPr>
        <p:txBody>
          <a:bodyPr>
            <a:normAutofit/>
          </a:bodyPr>
          <a:lstStyle/>
          <a:p>
            <a:r>
              <a:rPr lang="en-US" dirty="0"/>
              <a:t>Data visualization as a </a:t>
            </a:r>
            <a:r>
              <a:rPr lang="en-US" dirty="0" smtClean="0"/>
              <a:t>mind extension technology</a:t>
            </a:r>
            <a:endParaRPr lang="en-CA" dirty="0">
              <a:effectLst/>
            </a:endParaRPr>
          </a:p>
        </p:txBody>
      </p:sp>
      <p:sp>
        <p:nvSpPr>
          <p:cNvPr id="3" name="Subtitle 2"/>
          <p:cNvSpPr>
            <a:spLocks noGrp="1"/>
          </p:cNvSpPr>
          <p:nvPr>
            <p:ph type="subTitle" idx="1"/>
          </p:nvPr>
        </p:nvSpPr>
        <p:spPr>
          <a:xfrm>
            <a:off x="1524000" y="3602038"/>
            <a:ext cx="9144000" cy="1655762"/>
          </a:xfrm>
        </p:spPr>
        <p:txBody>
          <a:bodyPr>
            <a:normAutofit/>
          </a:bodyPr>
          <a:lstStyle/>
          <a:p>
            <a:endParaRPr lang="en-CA" dirty="0"/>
          </a:p>
          <a:p>
            <a:r>
              <a:rPr lang="en-CA" dirty="0"/>
              <a:t>Rotem </a:t>
            </a:r>
            <a:r>
              <a:rPr lang="en-CA" dirty="0" smtClean="0"/>
              <a:t>Petranker, March </a:t>
            </a:r>
            <a:r>
              <a:rPr lang="he-IL" dirty="0" smtClean="0"/>
              <a:t>30</a:t>
            </a:r>
            <a:r>
              <a:rPr lang="en-US" baseline="30000" dirty="0" err="1" smtClean="0"/>
              <a:t>th</a:t>
            </a:r>
            <a:r>
              <a:rPr lang="en-US" dirty="0" smtClean="0"/>
              <a:t> </a:t>
            </a:r>
            <a:r>
              <a:rPr lang="en-CA" dirty="0" smtClean="0"/>
              <a:t> </a:t>
            </a:r>
            <a:endParaRPr lang="en-CA" dirty="0"/>
          </a:p>
          <a:p>
            <a:endParaRPr lang="en-CA" dirty="0"/>
          </a:p>
        </p:txBody>
      </p:sp>
    </p:spTree>
    <p:extLst>
      <p:ext uri="{BB962C8B-B14F-4D97-AF65-F5344CB8AC3E}">
        <p14:creationId xmlns:p14="http://schemas.microsoft.com/office/powerpoint/2010/main" val="1691282016"/>
      </p:ext>
    </p:extLst>
  </p:cSld>
  <p:clrMapOvr>
    <a:masterClrMapping/>
  </p:clrMapOvr>
  <mc:AlternateContent xmlns:mc="http://schemas.openxmlformats.org/markup-compatibility/2006" xmlns:p14="http://schemas.microsoft.com/office/powerpoint/2010/main">
    <mc:Choice Requires="p14">
      <p:transition spd="med" p14:dur="700" advTm="35119">
        <p:fade/>
      </p:transition>
    </mc:Choice>
    <mc:Fallback xmlns="">
      <p:transition spd="med" advTm="35119">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Chord diagram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091" y="1484074"/>
            <a:ext cx="6087817" cy="5149074"/>
          </a:xfrm>
          <a:prstGeom prst="rect">
            <a:avLst/>
          </a:prstGeom>
        </p:spPr>
      </p:pic>
    </p:spTree>
    <p:extLst>
      <p:ext uri="{BB962C8B-B14F-4D97-AF65-F5344CB8AC3E}">
        <p14:creationId xmlns:p14="http://schemas.microsoft.com/office/powerpoint/2010/main" val="382219761"/>
      </p:ext>
    </p:extLst>
  </p:cSld>
  <p:clrMapOvr>
    <a:masterClrMapping/>
  </p:clrMapOvr>
  <mc:AlternateContent xmlns:mc="http://schemas.openxmlformats.org/markup-compatibility/2006" xmlns:p14="http://schemas.microsoft.com/office/powerpoint/2010/main">
    <mc:Choice Requires="p14">
      <p:transition spd="slow" p14:dur="2000" advTm="6429"/>
    </mc:Choice>
    <mc:Fallback xmlns="">
      <p:transition spd="slow" advTm="642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if there is too much information?</a:t>
            </a:r>
            <a:endParaRPr lang="en-US" dirty="0"/>
          </a:p>
        </p:txBody>
      </p:sp>
      <p:pic>
        <p:nvPicPr>
          <p:cNvPr id="1026" name="Picture 2" descr="https://upload.wikimedia.org/wikipedia/commons/5/58/Two-layer_feedforward_artificial_neural_net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365" y="1356063"/>
            <a:ext cx="7102979" cy="39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602232"/>
      </p:ext>
    </p:extLst>
  </p:cSld>
  <p:clrMapOvr>
    <a:masterClrMapping/>
  </p:clrMapOvr>
  <mc:AlternateContent xmlns:mc="http://schemas.openxmlformats.org/markup-compatibility/2006" xmlns:p14="http://schemas.microsoft.com/office/powerpoint/2010/main">
    <mc:Choice Requires="p14">
      <p:transition spd="slow" p14:dur="2000" advTm="12274"/>
    </mc:Choice>
    <mc:Fallback xmlns="">
      <p:transition spd="slow" advTm="1227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limits of unassisted cognition</a:t>
            </a:r>
            <a:endParaRPr lang="en-US" dirty="0"/>
          </a:p>
        </p:txBody>
      </p:sp>
      <p:pic>
        <p:nvPicPr>
          <p:cNvPr id="1026" name="Picture 2" descr="George A Miller The Magical Number Seven Plus or Minus T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66275"/>
            <a:ext cx="381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47629"/>
      </p:ext>
    </p:extLst>
  </p:cSld>
  <p:clrMapOvr>
    <a:masterClrMapping/>
  </p:clrMapOvr>
  <mc:AlternateContent xmlns:mc="http://schemas.openxmlformats.org/markup-compatibility/2006" xmlns:p14="http://schemas.microsoft.com/office/powerpoint/2010/main">
    <mc:Choice Requires="p14">
      <p:transition spd="slow" p14:dur="2000" advTm="18531"/>
    </mc:Choice>
    <mc:Fallback xmlns="">
      <p:transition spd="slow" advTm="185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Current science</a:t>
            </a:r>
            <a:endParaRPr lang="en-CA" dirty="0"/>
          </a:p>
        </p:txBody>
      </p:sp>
      <p:pic>
        <p:nvPicPr>
          <p:cNvPr id="21" name="Picture 20"/>
          <p:cNvPicPr>
            <a:picLocks noChangeAspect="1"/>
          </p:cNvPicPr>
          <p:nvPr/>
        </p:nvPicPr>
        <p:blipFill>
          <a:blip r:embed="rId4"/>
          <a:stretch>
            <a:fillRect/>
          </a:stretch>
        </p:blipFill>
        <p:spPr>
          <a:xfrm>
            <a:off x="2057400" y="1741765"/>
            <a:ext cx="8077200" cy="4695825"/>
          </a:xfrm>
          <a:prstGeom prst="rect">
            <a:avLst/>
          </a:prstGeom>
        </p:spPr>
      </p:pic>
      <p:sp>
        <p:nvSpPr>
          <p:cNvPr id="22" name="Rectangle 21"/>
          <p:cNvSpPr/>
          <p:nvPr/>
        </p:nvSpPr>
        <p:spPr>
          <a:xfrm>
            <a:off x="5070720" y="6437590"/>
            <a:ext cx="2050561" cy="369332"/>
          </a:xfrm>
          <a:prstGeom prst="rect">
            <a:avLst/>
          </a:prstGeom>
        </p:spPr>
        <p:txBody>
          <a:bodyPr wrap="none">
            <a:spAutoFit/>
          </a:bodyPr>
          <a:lstStyle/>
          <a:p>
            <a:r>
              <a:rPr lang="en-CA" dirty="0"/>
              <a:t>(</a:t>
            </a:r>
            <a:r>
              <a:rPr lang="en-CA" dirty="0" err="1"/>
              <a:t>Munafò</a:t>
            </a:r>
            <a:r>
              <a:rPr lang="en-CA" dirty="0"/>
              <a:t> et al., 2017)</a:t>
            </a:r>
          </a:p>
        </p:txBody>
      </p:sp>
      <p:pic>
        <p:nvPicPr>
          <p:cNvPr id="23" name="Picture 22"/>
          <p:cNvPicPr>
            <a:picLocks noChangeAspect="1"/>
          </p:cNvPicPr>
          <p:nvPr/>
        </p:nvPicPr>
        <p:blipFill>
          <a:blip r:embed="rId5"/>
          <a:stretch>
            <a:fillRect/>
          </a:stretch>
        </p:blipFill>
        <p:spPr>
          <a:xfrm>
            <a:off x="2057400" y="1741765"/>
            <a:ext cx="8077200" cy="4695825"/>
          </a:xfrm>
          <a:prstGeom prst="rect">
            <a:avLst/>
          </a:prstGeom>
        </p:spPr>
      </p:pic>
    </p:spTree>
    <p:custDataLst>
      <p:tags r:id="rId1"/>
    </p:custDataLst>
    <p:extLst>
      <p:ext uri="{BB962C8B-B14F-4D97-AF65-F5344CB8AC3E}">
        <p14:creationId xmlns:p14="http://schemas.microsoft.com/office/powerpoint/2010/main" val="1139013371"/>
      </p:ext>
    </p:extLst>
  </p:cSld>
  <p:clrMapOvr>
    <a:masterClrMapping/>
  </p:clrMapOvr>
  <mc:AlternateContent xmlns:mc="http://schemas.openxmlformats.org/markup-compatibility/2006" xmlns:p14="http://schemas.microsoft.com/office/powerpoint/2010/main">
    <mc:Choice Requires="p14">
      <p:transition spd="slow" p14:dur="2000" advTm="170325"/>
    </mc:Choice>
    <mc:Fallback xmlns="">
      <p:transition spd="slow" advTm="170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AI create novel visualizations?</a:t>
            </a:r>
            <a:endParaRPr lang="en-US" dirty="0"/>
          </a:p>
        </p:txBody>
      </p:sp>
      <p:pic>
        <p:nvPicPr>
          <p:cNvPr id="5" name="Zc-ihT0DQg0"/>
          <p:cNvPicPr>
            <a:picLocks noRot="1" noChangeAspect="1"/>
          </p:cNvPicPr>
          <p:nvPr>
            <a:videoFile r:link="rId1"/>
          </p:nvPr>
        </p:nvPicPr>
        <p:blipFill>
          <a:blip r:embed="rId3"/>
          <a:stretch>
            <a:fillRect/>
          </a:stretch>
        </p:blipFill>
        <p:spPr>
          <a:xfrm>
            <a:off x="2036838" y="1690688"/>
            <a:ext cx="8118324" cy="4566557"/>
          </a:xfrm>
          <a:prstGeom prst="rect">
            <a:avLst/>
          </a:prstGeom>
        </p:spPr>
      </p:pic>
    </p:spTree>
    <p:extLst>
      <p:ext uri="{BB962C8B-B14F-4D97-AF65-F5344CB8AC3E}">
        <p14:creationId xmlns:p14="http://schemas.microsoft.com/office/powerpoint/2010/main" val="1297634781"/>
      </p:ext>
    </p:extLst>
  </p:cSld>
  <p:clrMapOvr>
    <a:masterClrMapping/>
  </p:clrMapOvr>
  <mc:AlternateContent xmlns:mc="http://schemas.openxmlformats.org/markup-compatibility/2006" xmlns:p14="http://schemas.microsoft.com/office/powerpoint/2010/main">
    <mc:Choice Requires="p14">
      <p:transition spd="slow" p14:dur="2000" advTm="216581"/>
    </mc:Choice>
    <mc:Fallback xmlns="">
      <p:transition spd="slow" advTm="21658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Future science</a:t>
            </a:r>
            <a:endParaRPr lang="en-CA" dirty="0"/>
          </a:p>
        </p:txBody>
      </p:sp>
      <p:pic>
        <p:nvPicPr>
          <p:cNvPr id="21" name="Picture 20"/>
          <p:cNvPicPr>
            <a:picLocks noChangeAspect="1"/>
          </p:cNvPicPr>
          <p:nvPr/>
        </p:nvPicPr>
        <p:blipFill>
          <a:blip r:embed="rId4"/>
          <a:stretch>
            <a:fillRect/>
          </a:stretch>
        </p:blipFill>
        <p:spPr>
          <a:xfrm>
            <a:off x="2057400" y="1741765"/>
            <a:ext cx="8077200" cy="4695825"/>
          </a:xfrm>
          <a:prstGeom prst="rect">
            <a:avLst/>
          </a:prstGeom>
        </p:spPr>
      </p:pic>
      <p:sp>
        <p:nvSpPr>
          <p:cNvPr id="22" name="Rectangle 21"/>
          <p:cNvSpPr/>
          <p:nvPr/>
        </p:nvSpPr>
        <p:spPr>
          <a:xfrm>
            <a:off x="5070720" y="6437590"/>
            <a:ext cx="2050561" cy="369332"/>
          </a:xfrm>
          <a:prstGeom prst="rect">
            <a:avLst/>
          </a:prstGeom>
        </p:spPr>
        <p:txBody>
          <a:bodyPr wrap="none">
            <a:spAutoFit/>
          </a:bodyPr>
          <a:lstStyle/>
          <a:p>
            <a:r>
              <a:rPr lang="en-CA" dirty="0"/>
              <a:t>(</a:t>
            </a:r>
            <a:r>
              <a:rPr lang="en-CA" dirty="0" err="1"/>
              <a:t>Munafò</a:t>
            </a:r>
            <a:r>
              <a:rPr lang="en-CA" dirty="0"/>
              <a:t> et al., 2017)</a:t>
            </a:r>
          </a:p>
        </p:txBody>
      </p:sp>
      <p:pic>
        <p:nvPicPr>
          <p:cNvPr id="23" name="Picture 22"/>
          <p:cNvPicPr>
            <a:picLocks noChangeAspect="1"/>
          </p:cNvPicPr>
          <p:nvPr/>
        </p:nvPicPr>
        <p:blipFill>
          <a:blip r:embed="rId5"/>
          <a:stretch>
            <a:fillRect/>
          </a:stretch>
        </p:blipFill>
        <p:spPr>
          <a:xfrm>
            <a:off x="2057400" y="1741765"/>
            <a:ext cx="8077200" cy="4695825"/>
          </a:xfrm>
          <a:prstGeom prst="rect">
            <a:avLst/>
          </a:prstGeom>
        </p:spPr>
      </p:pic>
      <p:sp>
        <p:nvSpPr>
          <p:cNvPr id="4" name="Rectangle 3"/>
          <p:cNvSpPr/>
          <p:nvPr/>
        </p:nvSpPr>
        <p:spPr>
          <a:xfrm>
            <a:off x="1753849" y="2308485"/>
            <a:ext cx="2083632" cy="3597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1476" y="4164628"/>
            <a:ext cx="2083632" cy="3597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73443" y="6201216"/>
            <a:ext cx="2083632" cy="3597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34926" y="6139521"/>
            <a:ext cx="2083632" cy="3597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61651" y="4144926"/>
            <a:ext cx="2476499" cy="3597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42059" y="2330213"/>
            <a:ext cx="2792541" cy="3597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9796089">
            <a:off x="4034148" y="2992254"/>
            <a:ext cx="2792541" cy="4426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i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7167" y="3132944"/>
            <a:ext cx="2998012" cy="1653591"/>
          </a:xfrm>
          <a:prstGeom prst="rect">
            <a:avLst/>
          </a:prstGeom>
          <a:noFill/>
          <a:extLst>
            <a:ext uri="{909E8E84-426E-40DD-AFC4-6F175D3DCCD1}">
              <a14:hiddenFill xmlns:a14="http://schemas.microsoft.com/office/drawing/2010/main">
                <a:solidFill>
                  <a:srgbClr val="FFFFFF"/>
                </a:solidFill>
              </a14:hiddenFill>
            </a:ext>
          </a:extLst>
        </p:spPr>
      </p:pic>
      <p:sp>
        <p:nvSpPr>
          <p:cNvPr id="16" name="Left Arrow 15"/>
          <p:cNvSpPr/>
          <p:nvPr/>
        </p:nvSpPr>
        <p:spPr>
          <a:xfrm>
            <a:off x="4133225" y="3889652"/>
            <a:ext cx="647700" cy="200025"/>
          </a:xfrm>
          <a:prstGeom prst="leftArrow">
            <a:avLst/>
          </a:prstGeom>
          <a:solidFill>
            <a:srgbClr val="FB4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7654184">
            <a:off x="6385459" y="2817796"/>
            <a:ext cx="647700" cy="200025"/>
          </a:xfrm>
          <a:prstGeom prst="leftArrow">
            <a:avLst/>
          </a:prstGeom>
          <a:solidFill>
            <a:srgbClr val="FB4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8075557"/>
      </p:ext>
    </p:extLst>
  </p:cSld>
  <p:clrMapOvr>
    <a:masterClrMapping/>
  </p:clrMapOvr>
  <mc:AlternateContent xmlns:mc="http://schemas.openxmlformats.org/markup-compatibility/2006" xmlns:p14="http://schemas.microsoft.com/office/powerpoint/2010/main">
    <mc:Choice Requires="p14">
      <p:transition spd="slow" p14:dur="2000" advTm="87734"/>
    </mc:Choice>
    <mc:Fallback xmlns="">
      <p:transition spd="slow" advTm="87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Rectangle 4"/>
          <p:cNvSpPr/>
          <p:nvPr/>
        </p:nvSpPr>
        <p:spPr>
          <a:xfrm>
            <a:off x="838200" y="1690688"/>
            <a:ext cx="6819111" cy="523220"/>
          </a:xfrm>
          <a:prstGeom prst="rect">
            <a:avLst/>
          </a:prstGeom>
        </p:spPr>
        <p:txBody>
          <a:bodyPr wrap="none">
            <a:spAutoFit/>
          </a:bodyPr>
          <a:lstStyle/>
          <a:p>
            <a:pPr lvl="0"/>
            <a:r>
              <a:rPr lang="en-US" sz="2800" dirty="0" smtClean="0">
                <a:solidFill>
                  <a:prstClr val="white"/>
                </a:solidFill>
              </a:rPr>
              <a:t>Data visualization is an invaluable scientific tool</a:t>
            </a:r>
            <a:endParaRPr lang="en-US" sz="2800" dirty="0">
              <a:solidFill>
                <a:prstClr val="white"/>
              </a:solidFill>
            </a:endParaRPr>
          </a:p>
        </p:txBody>
      </p:sp>
      <p:sp>
        <p:nvSpPr>
          <p:cNvPr id="6" name="Rectangle 5"/>
          <p:cNvSpPr/>
          <p:nvPr/>
        </p:nvSpPr>
        <p:spPr>
          <a:xfrm>
            <a:off x="838200" y="4896798"/>
            <a:ext cx="6682791" cy="523220"/>
          </a:xfrm>
          <a:prstGeom prst="rect">
            <a:avLst/>
          </a:prstGeom>
        </p:spPr>
        <p:txBody>
          <a:bodyPr wrap="none">
            <a:spAutoFit/>
          </a:bodyPr>
          <a:lstStyle/>
          <a:p>
            <a:pPr lvl="0"/>
            <a:r>
              <a:rPr lang="en-US" sz="2800" dirty="0" smtClean="0">
                <a:solidFill>
                  <a:prstClr val="white"/>
                </a:solidFill>
              </a:rPr>
              <a:t>The future of data visualization remains bright</a:t>
            </a:r>
            <a:endParaRPr lang="en-US" sz="2800" dirty="0">
              <a:solidFill>
                <a:prstClr val="white"/>
              </a:solidFill>
            </a:endParaRPr>
          </a:p>
        </p:txBody>
      </p:sp>
      <p:sp>
        <p:nvSpPr>
          <p:cNvPr id="7" name="Rectangle 6"/>
          <p:cNvSpPr/>
          <p:nvPr/>
        </p:nvSpPr>
        <p:spPr>
          <a:xfrm>
            <a:off x="838199" y="3277861"/>
            <a:ext cx="10967298" cy="523220"/>
          </a:xfrm>
          <a:prstGeom prst="rect">
            <a:avLst/>
          </a:prstGeom>
        </p:spPr>
        <p:txBody>
          <a:bodyPr wrap="none">
            <a:spAutoFit/>
          </a:bodyPr>
          <a:lstStyle/>
          <a:p>
            <a:pPr lvl="0"/>
            <a:r>
              <a:rPr lang="en-US" sz="2800" dirty="0" smtClean="0">
                <a:solidFill>
                  <a:prstClr val="white"/>
                </a:solidFill>
              </a:rPr>
              <a:t>The increasing plethora of data can be managed using </a:t>
            </a:r>
            <a:r>
              <a:rPr lang="en-US" sz="2800" smtClean="0">
                <a:solidFill>
                  <a:prstClr val="white"/>
                </a:solidFill>
              </a:rPr>
              <a:t>intelligent visualization</a:t>
            </a:r>
            <a:endParaRPr lang="en-US" sz="2800" dirty="0">
              <a:solidFill>
                <a:prstClr val="white"/>
              </a:solidFill>
            </a:endParaRPr>
          </a:p>
        </p:txBody>
      </p:sp>
    </p:spTree>
    <p:extLst>
      <p:ext uri="{BB962C8B-B14F-4D97-AF65-F5344CB8AC3E}">
        <p14:creationId xmlns:p14="http://schemas.microsoft.com/office/powerpoint/2010/main" val="2014015309"/>
      </p:ext>
    </p:extLst>
  </p:cSld>
  <p:clrMapOvr>
    <a:masterClrMapping/>
  </p:clrMapOvr>
  <mc:AlternateContent xmlns:mc="http://schemas.openxmlformats.org/markup-compatibility/2006" xmlns:p14="http://schemas.microsoft.com/office/powerpoint/2010/main">
    <mc:Choice Requires="p14">
      <p:transition spd="slow" p14:dur="2000" advTm="70507"/>
    </mc:Choice>
    <mc:Fallback xmlns="">
      <p:transition spd="slow" advTm="7050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2"/>
          <p:cNvSpPr txBox="1">
            <a:spLocks/>
          </p:cNvSpPr>
          <p:nvPr/>
        </p:nvSpPr>
        <p:spPr>
          <a:xfrm>
            <a:off x="838200" y="3058018"/>
            <a:ext cx="10515600" cy="49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Data visualization: past and present</a:t>
            </a:r>
            <a:endParaRPr lang="en-US" dirty="0"/>
          </a:p>
        </p:txBody>
      </p:sp>
      <p:sp>
        <p:nvSpPr>
          <p:cNvPr id="5" name="Content Placeholder 2"/>
          <p:cNvSpPr txBox="1">
            <a:spLocks/>
          </p:cNvSpPr>
          <p:nvPr/>
        </p:nvSpPr>
        <p:spPr>
          <a:xfrm>
            <a:off x="838200" y="4254536"/>
            <a:ext cx="10515600" cy="49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Data visualization in the future</a:t>
            </a:r>
            <a:endParaRPr lang="en-US" dirty="0"/>
          </a:p>
        </p:txBody>
      </p:sp>
      <p:sp>
        <p:nvSpPr>
          <p:cNvPr id="7" name="Content Placeholder 2"/>
          <p:cNvSpPr txBox="1">
            <a:spLocks/>
          </p:cNvSpPr>
          <p:nvPr/>
        </p:nvSpPr>
        <p:spPr>
          <a:xfrm>
            <a:off x="838200" y="5451054"/>
            <a:ext cx="10515600" cy="49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Summary</a:t>
            </a:r>
            <a:endParaRPr lang="en-US" dirty="0"/>
          </a:p>
        </p:txBody>
      </p:sp>
      <p:sp>
        <p:nvSpPr>
          <p:cNvPr id="18" name="Content Placeholder 2"/>
          <p:cNvSpPr txBox="1">
            <a:spLocks/>
          </p:cNvSpPr>
          <p:nvPr/>
        </p:nvSpPr>
        <p:spPr>
          <a:xfrm>
            <a:off x="838200" y="2459759"/>
            <a:ext cx="10515600" cy="49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Data </a:t>
            </a:r>
            <a:r>
              <a:rPr lang="en-US" dirty="0"/>
              <a:t>visualization as </a:t>
            </a:r>
            <a:r>
              <a:rPr lang="en-US" dirty="0" smtClean="0"/>
              <a:t>a mind expansion technology</a:t>
            </a:r>
            <a:endParaRPr lang="en-US" dirty="0"/>
          </a:p>
        </p:txBody>
      </p:sp>
      <p:sp>
        <p:nvSpPr>
          <p:cNvPr id="19" name="Content Placeholder 2"/>
          <p:cNvSpPr txBox="1">
            <a:spLocks/>
          </p:cNvSpPr>
          <p:nvPr/>
        </p:nvSpPr>
        <p:spPr>
          <a:xfrm>
            <a:off x="838200" y="3656277"/>
            <a:ext cx="10515600" cy="49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Data of the future and its challenges</a:t>
            </a:r>
            <a:endParaRPr lang="en-US" dirty="0"/>
          </a:p>
        </p:txBody>
      </p:sp>
      <p:sp>
        <p:nvSpPr>
          <p:cNvPr id="11" name="Content Placeholder 2"/>
          <p:cNvSpPr txBox="1">
            <a:spLocks/>
          </p:cNvSpPr>
          <p:nvPr/>
        </p:nvSpPr>
        <p:spPr>
          <a:xfrm>
            <a:off x="838200" y="1861500"/>
            <a:ext cx="10515600" cy="49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Extended Mind hypothesis</a:t>
            </a:r>
            <a:endParaRPr lang="en-US" dirty="0"/>
          </a:p>
        </p:txBody>
      </p:sp>
      <p:sp>
        <p:nvSpPr>
          <p:cNvPr id="12" name="Content Placeholder 2"/>
          <p:cNvSpPr txBox="1">
            <a:spLocks/>
          </p:cNvSpPr>
          <p:nvPr/>
        </p:nvSpPr>
        <p:spPr>
          <a:xfrm>
            <a:off x="838200" y="4852795"/>
            <a:ext cx="10515600" cy="49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impact of future data visualization on science</a:t>
            </a:r>
            <a:endParaRPr lang="en-US" dirty="0"/>
          </a:p>
        </p:txBody>
      </p:sp>
    </p:spTree>
    <p:custDataLst>
      <p:tags r:id="rId1"/>
    </p:custDataLst>
    <p:extLst>
      <p:ext uri="{BB962C8B-B14F-4D97-AF65-F5344CB8AC3E}">
        <p14:creationId xmlns:p14="http://schemas.microsoft.com/office/powerpoint/2010/main" val="3853967757"/>
      </p:ext>
    </p:extLst>
  </p:cSld>
  <p:clrMapOvr>
    <a:masterClrMapping/>
  </p:clrMapOvr>
  <mc:AlternateContent xmlns:mc="http://schemas.openxmlformats.org/markup-compatibility/2006" xmlns:p14="http://schemas.microsoft.com/office/powerpoint/2010/main">
    <mc:Choice Requires="p14">
      <p:transition spd="slow" p14:dur="2000" advTm="71934"/>
    </mc:Choice>
    <mc:Fallback xmlns="">
      <p:transition spd="slow" advTm="719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extended mind hypothesis</a:t>
            </a:r>
            <a:endParaRPr lang="en-US" dirty="0"/>
          </a:p>
        </p:txBody>
      </p:sp>
      <p:pic>
        <p:nvPicPr>
          <p:cNvPr id="2050" name="Picture 2" descr="Image result for &quot;The Extended Mind&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80" y="2143594"/>
            <a:ext cx="11919840" cy="37309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6744661"/>
      </p:ext>
    </p:extLst>
  </p:cSld>
  <p:clrMapOvr>
    <a:masterClrMapping/>
  </p:clrMapOvr>
  <mc:AlternateContent xmlns:mc="http://schemas.openxmlformats.org/markup-compatibility/2006" xmlns:p14="http://schemas.microsoft.com/office/powerpoint/2010/main">
    <mc:Choice Requires="p14">
      <p:transition spd="slow" p14:dur="2000" advTm="106911"/>
    </mc:Choice>
    <mc:Fallback xmlns="">
      <p:transition spd="slow" advTm="106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t>
            </a:r>
            <a:r>
              <a:rPr lang="en-US" dirty="0"/>
              <a:t>C</a:t>
            </a:r>
            <a:r>
              <a:rPr lang="en-US" dirty="0" smtClean="0"/>
              <a:t>ar Has a Good MPG to Weight Ratio?</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794" y="1810401"/>
            <a:ext cx="2037778" cy="5047599"/>
          </a:xfrm>
        </p:spPr>
      </p:pic>
    </p:spTree>
    <p:extLst>
      <p:ext uri="{BB962C8B-B14F-4D97-AF65-F5344CB8AC3E}">
        <p14:creationId xmlns:p14="http://schemas.microsoft.com/office/powerpoint/2010/main" val="3561372680"/>
      </p:ext>
    </p:extLst>
  </p:cSld>
  <p:clrMapOvr>
    <a:masterClrMapping/>
  </p:clrMapOvr>
  <mc:AlternateContent xmlns:mc="http://schemas.openxmlformats.org/markup-compatibility/2006" xmlns:p14="http://schemas.microsoft.com/office/powerpoint/2010/main">
    <mc:Choice Requires="p14">
      <p:transition spd="slow" p14:dur="2000" advTm="4153"/>
    </mc:Choice>
    <mc:Fallback xmlns="">
      <p:transition spd="slow" advTm="415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Car Has a Good MPG to Weight Ratio?</a:t>
            </a:r>
          </a:p>
        </p:txBody>
      </p:sp>
      <p:pic>
        <p:nvPicPr>
          <p:cNvPr id="4" name="Content Placeholder 3"/>
          <p:cNvPicPr>
            <a:picLocks noGrp="1" noChangeAspect="1"/>
          </p:cNvPicPr>
          <p:nvPr>
            <p:ph idx="1"/>
          </p:nvPr>
        </p:nvPicPr>
        <p:blipFill>
          <a:blip r:embed="rId2"/>
          <a:stretch>
            <a:fillRect/>
          </a:stretch>
        </p:blipFill>
        <p:spPr>
          <a:xfrm>
            <a:off x="956624" y="1825625"/>
            <a:ext cx="10278751" cy="4351338"/>
          </a:xfrm>
          <a:prstGeom prst="rect">
            <a:avLst/>
          </a:prstGeom>
        </p:spPr>
      </p:pic>
    </p:spTree>
    <p:extLst>
      <p:ext uri="{BB962C8B-B14F-4D97-AF65-F5344CB8AC3E}">
        <p14:creationId xmlns:p14="http://schemas.microsoft.com/office/powerpoint/2010/main" val="3276935696"/>
      </p:ext>
    </p:extLst>
  </p:cSld>
  <p:clrMapOvr>
    <a:masterClrMapping/>
  </p:clrMapOvr>
  <mc:AlternateContent xmlns:mc="http://schemas.openxmlformats.org/markup-compatibility/2006" xmlns:p14="http://schemas.microsoft.com/office/powerpoint/2010/main">
    <mc:Choice Requires="p14">
      <p:transition spd="slow" p14:dur="2000" advTm="22370"/>
    </mc:Choice>
    <mc:Fallback xmlns="">
      <p:transition spd="slow" advTm="2237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 the Origin of the Species</a:t>
            </a:r>
            <a:endParaRPr lang="en-US" dirty="0"/>
          </a:p>
        </p:txBody>
      </p:sp>
      <p:pic>
        <p:nvPicPr>
          <p:cNvPr id="1026" name="Picture 2" descr="picture of the Tree of life diagram from Charles Darwin's the Origin of Species of 185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9431" y="1825625"/>
            <a:ext cx="663313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25447"/>
      </p:ext>
    </p:extLst>
  </p:cSld>
  <p:clrMapOvr>
    <a:masterClrMapping/>
  </p:clrMapOvr>
  <mc:AlternateContent xmlns:mc="http://schemas.openxmlformats.org/markup-compatibility/2006" xmlns:p14="http://schemas.microsoft.com/office/powerpoint/2010/main">
    <mc:Choice Requires="p14">
      <p:transition spd="slow" p14:dur="2000" advTm="76801"/>
    </mc:Choice>
    <mc:Fallback xmlns="">
      <p:transition spd="slow" advTm="7680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Mammalian Family Tree</a:t>
            </a:r>
            <a:endParaRPr lang="en-US" dirty="0"/>
          </a:p>
        </p:txBody>
      </p:sp>
      <p:pic>
        <p:nvPicPr>
          <p:cNvPr id="2050" name="Picture 2" descr="https://www.press.jhu.edu/sites/default/files/pg-110_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063959" y="54112"/>
            <a:ext cx="4289841" cy="680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06026"/>
      </p:ext>
    </p:extLst>
  </p:cSld>
  <p:clrMapOvr>
    <a:masterClrMapping/>
  </p:clrMapOvr>
  <mc:AlternateContent xmlns:mc="http://schemas.openxmlformats.org/markup-compatibility/2006" xmlns:p14="http://schemas.microsoft.com/office/powerpoint/2010/main">
    <mc:Choice Requires="p14">
      <p:transition spd="slow" p14:dur="2000" advTm="38182"/>
    </mc:Choice>
    <mc:Fallback xmlns="">
      <p:transition spd="slow" advTm="3818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stretch>
            <a:fillRect/>
          </a:stretch>
        </p:blipFill>
        <p:spPr>
          <a:xfrm>
            <a:off x="2005013" y="1310342"/>
            <a:ext cx="8181975" cy="5038725"/>
          </a:xfrm>
          <a:prstGeom prst="rect">
            <a:avLst/>
          </a:prstGeom>
        </p:spPr>
      </p:pic>
      <p:sp>
        <p:nvSpPr>
          <p:cNvPr id="2" name="Title 1"/>
          <p:cNvSpPr>
            <a:spLocks noGrp="1"/>
          </p:cNvSpPr>
          <p:nvPr>
            <p:ph type="title"/>
          </p:nvPr>
        </p:nvSpPr>
        <p:spPr/>
        <p:txBody>
          <a:bodyPr/>
          <a:lstStyle/>
          <a:p>
            <a:pPr algn="ctr"/>
            <a:r>
              <a:rPr lang="en-CA" dirty="0" smtClean="0"/>
              <a:t>Bar graphs</a:t>
            </a:r>
            <a:endParaRPr lang="en-CA" dirty="0"/>
          </a:p>
        </p:txBody>
      </p:sp>
      <p:sp>
        <p:nvSpPr>
          <p:cNvPr id="3" name="TextBox 2"/>
          <p:cNvSpPr txBox="1"/>
          <p:nvPr/>
        </p:nvSpPr>
        <p:spPr>
          <a:xfrm>
            <a:off x="228602" y="2990850"/>
            <a:ext cx="1771649" cy="1200329"/>
          </a:xfrm>
          <a:prstGeom prst="rect">
            <a:avLst/>
          </a:prstGeom>
          <a:noFill/>
        </p:spPr>
        <p:txBody>
          <a:bodyPr wrap="square" rtlCol="0">
            <a:spAutoFit/>
          </a:bodyPr>
          <a:lstStyle/>
          <a:p>
            <a:pPr algn="r"/>
            <a:r>
              <a:rPr lang="en-CA" dirty="0"/>
              <a:t>Quick </a:t>
            </a:r>
            <a:r>
              <a:rPr lang="en-CA" dirty="0" smtClean="0"/>
              <a:t>Inventory of Depressive </a:t>
            </a:r>
            <a:r>
              <a:rPr lang="en-CA" dirty="0"/>
              <a:t>Symptomatology </a:t>
            </a:r>
            <a:r>
              <a:rPr lang="en-CA" dirty="0" smtClean="0"/>
              <a:t>(QIDS) Scores</a:t>
            </a:r>
            <a:endParaRPr lang="en-CA" dirty="0"/>
          </a:p>
        </p:txBody>
      </p:sp>
      <p:sp>
        <p:nvSpPr>
          <p:cNvPr id="12" name="Rectangle 11"/>
          <p:cNvSpPr/>
          <p:nvPr/>
        </p:nvSpPr>
        <p:spPr>
          <a:xfrm>
            <a:off x="4766566" y="6437590"/>
            <a:ext cx="2658869" cy="369332"/>
          </a:xfrm>
          <a:prstGeom prst="rect">
            <a:avLst/>
          </a:prstGeom>
        </p:spPr>
        <p:txBody>
          <a:bodyPr wrap="none">
            <a:spAutoFit/>
          </a:bodyPr>
          <a:lstStyle/>
          <a:p>
            <a:r>
              <a:rPr lang="en-CA" dirty="0"/>
              <a:t>(Carhart-Harris et al., 2017)</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92725541"/>
      </p:ext>
    </p:extLst>
  </p:cSld>
  <p:clrMapOvr>
    <a:masterClrMapping/>
  </p:clrMapOvr>
  <mc:AlternateContent xmlns:mc="http://schemas.openxmlformats.org/markup-compatibility/2006" xmlns:p14="http://schemas.microsoft.com/office/powerpoint/2010/main">
    <mc:Choice Requires="p14">
      <p:transition spd="slow" p14:dur="2000" advTm="55765"/>
    </mc:Choice>
    <mc:Fallback xmlns="">
      <p:transition spd="slow" advTm="55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Regression lines</a:t>
            </a:r>
            <a:endParaRPr lang="en-US" dirty="0"/>
          </a:p>
        </p:txBody>
      </p:sp>
      <p:pic>
        <p:nvPicPr>
          <p:cNvPr id="8" name="Picture 7"/>
          <p:cNvPicPr>
            <a:picLocks noChangeAspect="1"/>
          </p:cNvPicPr>
          <p:nvPr/>
        </p:nvPicPr>
        <p:blipFill>
          <a:blip r:embed="rId5"/>
          <a:stretch>
            <a:fillRect/>
          </a:stretch>
        </p:blipFill>
        <p:spPr>
          <a:xfrm>
            <a:off x="838200" y="1690688"/>
            <a:ext cx="9443930" cy="4816404"/>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66359219"/>
      </p:ext>
    </p:extLst>
  </p:cSld>
  <p:clrMapOvr>
    <a:masterClrMapping/>
  </p:clrMapOvr>
  <mc:AlternateContent xmlns:mc="http://schemas.openxmlformats.org/markup-compatibility/2006" xmlns:p14="http://schemas.microsoft.com/office/powerpoint/2010/main">
    <mc:Choice Requires="p14">
      <p:transition spd="slow" p14:dur="2000" advTm="27007"/>
    </mc:Choice>
    <mc:Fallback xmlns="">
      <p:transition spd="slow" advTm="270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6|12.9|12.6|2.7|13.3|11.8"/>
</p:tagLst>
</file>

<file path=ppt/tags/tag2.xml><?xml version="1.0" encoding="utf-8"?>
<p:tagLst xmlns:a="http://schemas.openxmlformats.org/drawingml/2006/main" xmlns:r="http://schemas.openxmlformats.org/officeDocument/2006/relationships" xmlns:p="http://schemas.openxmlformats.org/presentationml/2006/main">
  <p:tag name="TIMING" val="|75.6"/>
</p:tagLst>
</file>

<file path=ppt/tags/tag3.xml><?xml version="1.0" encoding="utf-8"?>
<p:tagLst xmlns:a="http://schemas.openxmlformats.org/drawingml/2006/main" xmlns:r="http://schemas.openxmlformats.org/officeDocument/2006/relationships" xmlns:p="http://schemas.openxmlformats.org/presentationml/2006/main">
  <p:tag name="TIMING" val="|48"/>
</p:tagLst>
</file>

<file path=ppt/tags/tag4.xml><?xml version="1.0" encoding="utf-8"?>
<p:tagLst xmlns:a="http://schemas.openxmlformats.org/drawingml/2006/main" xmlns:r="http://schemas.openxmlformats.org/officeDocument/2006/relationships" xmlns:p="http://schemas.openxmlformats.org/presentationml/2006/main">
  <p:tag name="TIMING" val="|36.9|2.3|25.8"/>
</p:tagLst>
</file>

<file path=ppt/theme/theme1.xml><?xml version="1.0" encoding="utf-8"?>
<a:theme xmlns:a="http://schemas.openxmlformats.org/drawingml/2006/main" name="Black">
  <a:themeElements>
    <a:clrScheme name="University of Toronto (alt)">
      <a:dk1>
        <a:srgbClr val="002554"/>
      </a:dk1>
      <a:lt1>
        <a:sysClr val="window" lastClr="FFFFFF"/>
      </a:lt1>
      <a:dk2>
        <a:srgbClr val="000000"/>
      </a:dk2>
      <a:lt2>
        <a:srgbClr val="E6E6E6"/>
      </a:lt2>
      <a:accent1>
        <a:srgbClr val="002554"/>
      </a:accent1>
      <a:accent2>
        <a:srgbClr val="E31837"/>
      </a:accent2>
      <a:accent3>
        <a:srgbClr val="FFE498"/>
      </a:accent3>
      <a:accent4>
        <a:srgbClr val="008BB0"/>
      </a:accent4>
      <a:accent5>
        <a:srgbClr val="DAE5CD"/>
      </a:accent5>
      <a:accent6>
        <a:srgbClr val="271100"/>
      </a:accent6>
      <a:hlink>
        <a:srgbClr val="7BA4D9"/>
      </a:hlink>
      <a:folHlink>
        <a:srgbClr val="EACACD"/>
      </a:folHlink>
    </a:clrScheme>
    <a:fontScheme name="Garamond">
      <a:majorFont>
        <a:latin typeface="Garamond"/>
        <a:ea typeface=""/>
        <a:cs typeface=""/>
      </a:majorFont>
      <a:minorFont>
        <a:latin typeface="Garamond"/>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ack" id="{FDF9CA58-4AA0-482E-AAB5-8B348E95E097}" vid="{7C0F5CC1-7498-439B-B9AA-86419E1C8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Template>
  <TotalTime>48602</TotalTime>
  <Words>611</Words>
  <Application>Microsoft Office PowerPoint</Application>
  <PresentationFormat>Custom</PresentationFormat>
  <Paragraphs>70</Paragraphs>
  <Slides>16</Slides>
  <Notes>9</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Black</vt:lpstr>
      <vt:lpstr>Data visualization as a mind extension technology</vt:lpstr>
      <vt:lpstr>Introduction</vt:lpstr>
      <vt:lpstr>The extended mind hypothesis</vt:lpstr>
      <vt:lpstr>Which Car Has a Good MPG to Weight Ratio?</vt:lpstr>
      <vt:lpstr>Which Car Has a Good MPG to Weight Ratio?</vt:lpstr>
      <vt:lpstr>On the Origin of the Species</vt:lpstr>
      <vt:lpstr>Mammalian Family Tree</vt:lpstr>
      <vt:lpstr>Bar graphs</vt:lpstr>
      <vt:lpstr>Regression lines</vt:lpstr>
      <vt:lpstr>Chord diagram</vt:lpstr>
      <vt:lpstr>What if there is too much information?</vt:lpstr>
      <vt:lpstr>The limits of unassisted cognition</vt:lpstr>
      <vt:lpstr>Current science</vt:lpstr>
      <vt:lpstr>How can AI create novel visualizations?</vt:lpstr>
      <vt:lpstr>Future science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Rotem Petranker</dc:creator>
  <cp:lastModifiedBy>Michael Friendly</cp:lastModifiedBy>
  <cp:revision>711</cp:revision>
  <dcterms:created xsi:type="dcterms:W3CDTF">2017-11-14T05:57:42Z</dcterms:created>
  <dcterms:modified xsi:type="dcterms:W3CDTF">2018-04-03T13:22:00Z</dcterms:modified>
</cp:coreProperties>
</file>