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6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E9EC9-1B25-4C52-9A3A-68D1BC3B01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21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1D46C-84C0-4B23-81C2-2E1079C742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6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6AC9B-CBBD-4293-B885-80FDDD63E4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05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7B644-E82E-49CF-A5DA-2866B245BB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5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A52DE-CC8C-44D4-A2C3-0C73EFD1E6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8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05AB2-D8AD-494F-B683-1E1B834EAD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3868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CC09A-78BB-4459-A40F-BFE232C29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97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76CF8-0298-4406-8907-FB8102892C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86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6908E-8BCF-4122-BC98-7360636627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08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7A363-74A7-4AB7-9D50-7DB4E3EB8A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95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8ED83-3AD0-4BEB-B370-20AFB727C3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267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FFCC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C9F08F-46F7-4A4F-85EF-27D848DAFF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FF"/>
        </a:buClr>
        <a:buSzPct val="12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SzPct val="11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9800" y="1401762"/>
            <a:ext cx="7467600" cy="1143000"/>
          </a:xfrm>
          <a:solidFill>
            <a:srgbClr val="CCFFCC"/>
          </a:solidFill>
        </p:spPr>
        <p:txBody>
          <a:bodyPr/>
          <a:lstStyle/>
          <a:p>
            <a:r>
              <a:rPr lang="en-US" altLang="en-US" sz="6600">
                <a:latin typeface="Lucida Handwriting" pitchFamily="66" charset="0"/>
              </a:rPr>
              <a:t>MV Stats News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92200" y="3611562"/>
            <a:ext cx="7239000" cy="1752600"/>
          </a:xfrm>
          <a:solidFill>
            <a:srgbClr val="CCFFCC">
              <a:alpha val="50000"/>
            </a:srgbClr>
          </a:solidFill>
        </p:spPr>
        <p:txBody>
          <a:bodyPr/>
          <a:lstStyle/>
          <a:p>
            <a:pPr algn="l"/>
            <a:r>
              <a:rPr lang="en-US" altLang="en-US" dirty="0" smtClean="0"/>
              <a:t>Today’s topic: </a:t>
            </a:r>
          </a:p>
          <a:p>
            <a:pPr algn="l"/>
            <a:r>
              <a:rPr lang="en-US" altLang="en-US" dirty="0" smtClean="0"/>
              <a:t>Low Socioeconomic Status Affects Life Expectancy More Than Obesity</a:t>
            </a:r>
            <a:endParaRPr lang="en-US" altLang="en-US" dirty="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>
            <a:off x="939800" y="2620962"/>
            <a:ext cx="746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H="1">
            <a:off x="939800" y="1325562"/>
            <a:ext cx="746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939800" y="2697162"/>
            <a:ext cx="7543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i="1"/>
              <a:t>Bringing multivariate data analysis and data visualization to your breakfast table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759200" y="1020762"/>
            <a:ext cx="464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200" dirty="0"/>
              <a:t>Vol. </a:t>
            </a:r>
            <a:r>
              <a:rPr lang="en-US" altLang="en-US" sz="1200" dirty="0" smtClean="0"/>
              <a:t>4, </a:t>
            </a:r>
            <a:r>
              <a:rPr lang="en-US" altLang="en-US" sz="1200" dirty="0"/>
              <a:t>Number </a:t>
            </a:r>
            <a:r>
              <a:rPr lang="en-US" altLang="en-US" sz="1200" dirty="0" smtClean="0"/>
              <a:t>1, February 2, 2017</a:t>
            </a:r>
            <a:endParaRPr lang="en-US" altLang="en-US" sz="1200" dirty="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330700" y="5539581"/>
            <a:ext cx="40386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75000"/>
              </a:lnSpc>
            </a:pPr>
            <a:r>
              <a:rPr lang="en-US" altLang="en-US" sz="1200" dirty="0" smtClean="0"/>
              <a:t>Michael Friendly, </a:t>
            </a:r>
            <a:r>
              <a:rPr lang="en-US" altLang="en-US" sz="1200" dirty="0"/>
              <a:t>Staff Reporter</a:t>
            </a:r>
          </a:p>
          <a:p>
            <a:pPr algn="r"/>
            <a:r>
              <a:rPr lang="en-US" altLang="en-US" sz="1200" dirty="0"/>
              <a:t>Filed: </a:t>
            </a:r>
            <a:fld id="{1BEFDBD4-079D-439A-B02B-DF635DDAF993}" type="datetime8">
              <a:rPr lang="en-US" altLang="en-US" sz="1200"/>
              <a:pPr algn="r"/>
              <a:t>2/2/2017 9:47 AM</a:t>
            </a:fld>
            <a:r>
              <a:rPr lang="en-US" altLang="en-US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" y="6172200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From: </a:t>
            </a:r>
            <a:r>
              <a:rPr lang="en-US" altLang="en-US" sz="1000" i="1" dirty="0" smtClean="0"/>
              <a:t>Socioeconomic status and the 25 × 25 risk factors as determinants of premature mortality: a </a:t>
            </a:r>
            <a:r>
              <a:rPr lang="en-US" altLang="en-US" sz="1000" i="1" dirty="0" err="1" smtClean="0"/>
              <a:t>multicohort</a:t>
            </a:r>
            <a:r>
              <a:rPr lang="en-US" altLang="en-US" sz="1000" i="1" dirty="0" smtClean="0"/>
              <a:t> study and meta-analysis of 1·7 million men and women. </a:t>
            </a:r>
            <a:r>
              <a:rPr lang="en-US" altLang="en-US" sz="1000" dirty="0" smtClean="0"/>
              <a:t>The Lancet, DOI: 10.1016/S0140-6736(16)32380-7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Over 40 long term cohort studies (total N&gt;1.7M) were analyzed for risk factors of premature mortality</a:t>
            </a:r>
          </a:p>
          <a:p>
            <a:pPr lvl="1"/>
            <a:r>
              <a:rPr lang="en-US" sz="2400" dirty="0" smtClean="0"/>
              <a:t>Each study used a form of </a:t>
            </a:r>
            <a:r>
              <a:rPr lang="en-US" sz="2400" dirty="0" smtClean="0">
                <a:solidFill>
                  <a:srgbClr val="0000FF"/>
                </a:solidFill>
              </a:rPr>
              <a:t>survival analysis </a:t>
            </a:r>
            <a:r>
              <a:rPr lang="en-US" sz="2400" dirty="0" smtClean="0"/>
              <a:t>to estimate “hazard ratios” corresponding to various risk factors: smoking, diabetes, being inactive, … and now, SES (defined: High/Low by occupational group)</a:t>
            </a:r>
          </a:p>
          <a:p>
            <a:pPr lvl="1"/>
            <a:r>
              <a:rPr lang="en-US" sz="2400" dirty="0" smtClean="0"/>
              <a:t>Results were combined in a </a:t>
            </a:r>
            <a:r>
              <a:rPr lang="en-US" sz="2400" dirty="0" smtClean="0">
                <a:solidFill>
                  <a:srgbClr val="0000FF"/>
                </a:solidFill>
              </a:rPr>
              <a:t>meta analysis </a:t>
            </a:r>
            <a:r>
              <a:rPr lang="en-US" sz="2400" dirty="0" smtClean="0"/>
              <a:t>to estimate pooled HR and “years lost of life” (YLL)</a:t>
            </a:r>
          </a:p>
          <a:p>
            <a:pPr lvl="1"/>
            <a:r>
              <a:rPr lang="en-US" sz="2400" dirty="0" smtClean="0"/>
              <a:t>Low SES is an important contributor to premature death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067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200479"/>
              </p:ext>
            </p:extLst>
          </p:nvPr>
        </p:nvGraphicFramePr>
        <p:xfrm>
          <a:off x="1524000" y="1752600"/>
          <a:ext cx="60960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Estimated</a:t>
                      </a:r>
                      <a:r>
                        <a:rPr lang="en-US" baseline="0" dirty="0" smtClean="0"/>
                        <a:t> years lost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smoking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Diabetes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Being inactive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Low SES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2.1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blood 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Obesity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alcohol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02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Survival analysis</a:t>
            </a:r>
          </a:p>
          <a:p>
            <a:pPr lvl="1"/>
            <a:r>
              <a:rPr lang="en-US" sz="2400" dirty="0" smtClean="0"/>
              <a:t>Essentially a </a:t>
            </a:r>
            <a:r>
              <a:rPr lang="en-US" sz="2400" dirty="0" smtClean="0">
                <a:solidFill>
                  <a:srgbClr val="0000FF"/>
                </a:solidFill>
              </a:rPr>
              <a:t>regression analysis </a:t>
            </a:r>
            <a:r>
              <a:rPr lang="en-US" sz="2400" dirty="0" smtClean="0"/>
              <a:t>to estimate the “hazard rate” of various predictors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In the study, they used “semi-parametric” models with cubic splines to allow for non-linear effects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410420"/>
              </p:ext>
            </p:extLst>
          </p:nvPr>
        </p:nvGraphicFramePr>
        <p:xfrm>
          <a:off x="1219200" y="2819400"/>
          <a:ext cx="5289754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3416040" imgH="393480" progId="Equation.DSMT4">
                  <p:embed/>
                </p:oleObj>
              </mc:Choice>
              <mc:Fallback>
                <p:oleObj name="Equation" r:id="rId3" imgW="3416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2819400"/>
                        <a:ext cx="5289754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274175"/>
              </p:ext>
            </p:extLst>
          </p:nvPr>
        </p:nvGraphicFramePr>
        <p:xfrm>
          <a:off x="1371600" y="3733800"/>
          <a:ext cx="5943600" cy="53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2527200" imgH="228600" progId="Equation.DSMT4">
                  <p:embed/>
                </p:oleObj>
              </mc:Choice>
              <mc:Fallback>
                <p:oleObj name="Equation" r:id="rId5" imgW="2527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71600" y="3733800"/>
                        <a:ext cx="5943600" cy="537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00333" y="27940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deaths/# at risk per unit time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5582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809779"/>
            <a:ext cx="4130546" cy="5815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533400"/>
            <a:ext cx="3200400" cy="584775"/>
          </a:xfrm>
          <a:prstGeom prst="rect">
            <a:avLst/>
          </a:prstGeom>
          <a:solidFill>
            <a:srgbClr val="92D050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Meta analysis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3048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each study, get estimate of effect of SES on mortality</a:t>
            </a:r>
          </a:p>
          <a:p>
            <a:endParaRPr lang="en-US" dirty="0" smtClean="0"/>
          </a:p>
          <a:p>
            <a:r>
              <a:rPr lang="en-US" dirty="0" smtClean="0"/>
              <a:t>Combine estimates from the various studies:</a:t>
            </a:r>
          </a:p>
          <a:p>
            <a:endParaRPr lang="en-US" dirty="0"/>
          </a:p>
          <a:p>
            <a:r>
              <a:rPr lang="en-US" dirty="0" smtClean="0"/>
              <a:t>Each study is </a:t>
            </a:r>
            <a:r>
              <a:rPr lang="en-US" dirty="0" smtClean="0">
                <a:solidFill>
                  <a:srgbClr val="0000FF"/>
                </a:solidFill>
              </a:rPr>
              <a:t>weighted</a:t>
            </a:r>
            <a:r>
              <a:rPr lang="en-US" dirty="0" smtClean="0"/>
              <a:t> in relation to sample size</a:t>
            </a:r>
          </a:p>
          <a:p>
            <a:endParaRPr lang="en-US" dirty="0"/>
          </a:p>
          <a:p>
            <a:r>
              <a:rPr lang="en-US" dirty="0" smtClean="0"/>
              <a:t>Gives a </a:t>
            </a:r>
            <a:r>
              <a:rPr lang="en-US" dirty="0" smtClean="0">
                <a:solidFill>
                  <a:srgbClr val="0000FF"/>
                </a:solidFill>
              </a:rPr>
              <a:t>pooled HR</a:t>
            </a:r>
          </a:p>
          <a:p>
            <a:r>
              <a:rPr lang="en-US" dirty="0" smtClean="0"/>
              <a:t>Use the </a:t>
            </a:r>
            <a:r>
              <a:rPr lang="en-US" dirty="0" smtClean="0">
                <a:solidFill>
                  <a:srgbClr val="0000FF"/>
                </a:solidFill>
              </a:rPr>
              <a:t>bootstrap</a:t>
            </a:r>
            <a:r>
              <a:rPr lang="en-US" dirty="0" smtClean="0"/>
              <a:t> to get a prediction interval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410200"/>
            <a:ext cx="312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Details: they used a “random effects” model, and calculated measures of heterogeneity across studies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38100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Fig 1: </a:t>
            </a:r>
            <a:r>
              <a:rPr lang="en-US" sz="1600" dirty="0" smtClean="0">
                <a:solidFill>
                  <a:srgbClr val="0000FF"/>
                </a:solidFill>
              </a:rPr>
              <a:t>Forest plot </a:t>
            </a:r>
            <a:r>
              <a:rPr lang="en-US" sz="1600" dirty="0" smtClean="0"/>
              <a:t>of SES results for men</a:t>
            </a:r>
            <a:endParaRPr lang="en-US" sz="1600" dirty="0"/>
          </a:p>
        </p:txBody>
      </p:sp>
      <p:sp>
        <p:nvSpPr>
          <p:cNvPr id="7" name="Oval 6"/>
          <p:cNvSpPr/>
          <p:nvPr/>
        </p:nvSpPr>
        <p:spPr>
          <a:xfrm>
            <a:off x="3962400" y="6248400"/>
            <a:ext cx="1320800" cy="4572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52800" y="4724400"/>
            <a:ext cx="914400" cy="1524000"/>
          </a:xfrm>
          <a:prstGeom prst="straightConnector1">
            <a:avLst/>
          </a:prstGeom>
          <a:ln w="19050">
            <a:solidFill>
              <a:srgbClr val="92D05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895600" y="6019800"/>
            <a:ext cx="1371600" cy="533400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558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Comparing risk factors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7259668" cy="4773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5525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rgbClr val="92D050"/>
          </a:solidFill>
          <a:tailEnd type="stealth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283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Lucida Handwriting</vt:lpstr>
      <vt:lpstr>Wingdings</vt:lpstr>
      <vt:lpstr>Default Design</vt:lpstr>
      <vt:lpstr>MathType 6.0 Equation</vt:lpstr>
      <vt:lpstr>MV Stats News</vt:lpstr>
      <vt:lpstr>Summary</vt:lpstr>
      <vt:lpstr>Results</vt:lpstr>
      <vt:lpstr>Methods</vt:lpstr>
      <vt:lpstr>PowerPoint Presentation</vt:lpstr>
      <vt:lpstr>Comparing risk factors</vt:lpstr>
    </vt:vector>
  </TitlesOfParts>
  <Company>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 Stats News</dc:title>
  <dc:creator>Psychology</dc:creator>
  <cp:lastModifiedBy>Michael Friendly</cp:lastModifiedBy>
  <cp:revision>12</cp:revision>
  <dcterms:created xsi:type="dcterms:W3CDTF">2011-09-14T13:56:48Z</dcterms:created>
  <dcterms:modified xsi:type="dcterms:W3CDTF">2017-02-02T15:05:29Z</dcterms:modified>
</cp:coreProperties>
</file>